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4370" r:id="rId1"/>
  </p:sldMasterIdLst>
  <p:notesMasterIdLst>
    <p:notesMasterId r:id="rId30"/>
  </p:notesMasterIdLst>
  <p:sldIdLst>
    <p:sldId id="268" r:id="rId2"/>
    <p:sldId id="272" r:id="rId3"/>
    <p:sldId id="257" r:id="rId4"/>
    <p:sldId id="259" r:id="rId5"/>
    <p:sldId id="267" r:id="rId6"/>
    <p:sldId id="260" r:id="rId7"/>
    <p:sldId id="265" r:id="rId8"/>
    <p:sldId id="273" r:id="rId9"/>
    <p:sldId id="271" r:id="rId10"/>
    <p:sldId id="284" r:id="rId11"/>
    <p:sldId id="277" r:id="rId12"/>
    <p:sldId id="280" r:id="rId13"/>
    <p:sldId id="281" r:id="rId14"/>
    <p:sldId id="282" r:id="rId15"/>
    <p:sldId id="283" r:id="rId16"/>
    <p:sldId id="285" r:id="rId17"/>
    <p:sldId id="286" r:id="rId18"/>
    <p:sldId id="287" r:id="rId19"/>
    <p:sldId id="288" r:id="rId20"/>
    <p:sldId id="289" r:id="rId21"/>
    <p:sldId id="290" r:id="rId22"/>
    <p:sldId id="294" r:id="rId23"/>
    <p:sldId id="291" r:id="rId24"/>
    <p:sldId id="270" r:id="rId25"/>
    <p:sldId id="292" r:id="rId26"/>
    <p:sldId id="293" r:id="rId27"/>
    <p:sldId id="295" r:id="rId28"/>
    <p:sldId id="263" r:id="rId29"/>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B9"/>
    <a:srgbClr val="FFD5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67" autoAdjust="0"/>
    <p:restoredTop sz="95394" autoAdjust="0"/>
  </p:normalViewPr>
  <p:slideViewPr>
    <p:cSldViewPr>
      <p:cViewPr varScale="1">
        <p:scale>
          <a:sx n="57" d="100"/>
          <a:sy n="57" d="100"/>
        </p:scale>
        <p:origin x="941" y="53"/>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2011"/>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akta Ramineni" userId="27797042c271ad22" providerId="LiveId" clId="{DBCFD8C6-07A3-4964-9558-4E527D7A4D72}"/>
    <pc:docChg chg="undo custSel addSld delSld modSld">
      <pc:chgData name="Eakta Ramineni" userId="27797042c271ad22" providerId="LiveId" clId="{DBCFD8C6-07A3-4964-9558-4E527D7A4D72}" dt="2024-03-19T16:27:22.382" v="565" actId="1076"/>
      <pc:docMkLst>
        <pc:docMk/>
      </pc:docMkLst>
      <pc:sldChg chg="addSp delSp modSp mod">
        <pc:chgData name="Eakta Ramineni" userId="27797042c271ad22" providerId="LiveId" clId="{DBCFD8C6-07A3-4964-9558-4E527D7A4D72}" dt="2024-03-19T15:33:01.889" v="89" actId="20577"/>
        <pc:sldMkLst>
          <pc:docMk/>
          <pc:sldMk cId="4118442928" sldId="272"/>
        </pc:sldMkLst>
        <pc:spChg chg="mod">
          <ac:chgData name="Eakta Ramineni" userId="27797042c271ad22" providerId="LiveId" clId="{DBCFD8C6-07A3-4964-9558-4E527D7A4D72}" dt="2024-03-19T15:31:31.059" v="26" actId="20577"/>
          <ac:spMkLst>
            <pc:docMk/>
            <pc:sldMk cId="4118442928" sldId="272"/>
            <ac:spMk id="3" creationId="{00000000-0000-0000-0000-000000000000}"/>
          </ac:spMkLst>
        </pc:spChg>
        <pc:spChg chg="add del mod">
          <ac:chgData name="Eakta Ramineni" userId="27797042c271ad22" providerId="LiveId" clId="{DBCFD8C6-07A3-4964-9558-4E527D7A4D72}" dt="2024-03-19T15:31:32.574" v="28"/>
          <ac:spMkLst>
            <pc:docMk/>
            <pc:sldMk cId="4118442928" sldId="272"/>
            <ac:spMk id="4" creationId="{4C810841-38A6-D62F-7606-A4EA02E75853}"/>
          </ac:spMkLst>
        </pc:spChg>
        <pc:spChg chg="add del mod">
          <ac:chgData name="Eakta Ramineni" userId="27797042c271ad22" providerId="LiveId" clId="{DBCFD8C6-07A3-4964-9558-4E527D7A4D72}" dt="2024-03-19T15:31:48.636" v="31"/>
          <ac:spMkLst>
            <pc:docMk/>
            <pc:sldMk cId="4118442928" sldId="272"/>
            <ac:spMk id="5" creationId="{ACB1F8A8-A4E7-D373-38AD-EC0E37FFD267}"/>
          </ac:spMkLst>
        </pc:spChg>
        <pc:spChg chg="add mod">
          <ac:chgData name="Eakta Ramineni" userId="27797042c271ad22" providerId="LiveId" clId="{DBCFD8C6-07A3-4964-9558-4E527D7A4D72}" dt="2024-03-19T15:33:01.889" v="89" actId="20577"/>
          <ac:spMkLst>
            <pc:docMk/>
            <pc:sldMk cId="4118442928" sldId="272"/>
            <ac:spMk id="6" creationId="{5DAB6ACD-EAFC-37B0-10F6-0F0AB8161964}"/>
          </ac:spMkLst>
        </pc:spChg>
      </pc:sldChg>
      <pc:sldChg chg="modSp new mod">
        <pc:chgData name="Eakta Ramineni" userId="27797042c271ad22" providerId="LiveId" clId="{DBCFD8C6-07A3-4964-9558-4E527D7A4D72}" dt="2024-03-19T15:42:22.766" v="187"/>
        <pc:sldMkLst>
          <pc:docMk/>
          <pc:sldMk cId="474005584" sldId="285"/>
        </pc:sldMkLst>
        <pc:spChg chg="mod">
          <ac:chgData name="Eakta Ramineni" userId="27797042c271ad22" providerId="LiveId" clId="{DBCFD8C6-07A3-4964-9558-4E527D7A4D72}" dt="2024-03-19T15:42:22.766" v="187"/>
          <ac:spMkLst>
            <pc:docMk/>
            <pc:sldMk cId="474005584" sldId="285"/>
            <ac:spMk id="2" creationId="{D9C2A066-5AD8-B833-1EA4-B76E3C024A3D}"/>
          </ac:spMkLst>
        </pc:spChg>
        <pc:spChg chg="mod">
          <ac:chgData name="Eakta Ramineni" userId="27797042c271ad22" providerId="LiveId" clId="{DBCFD8C6-07A3-4964-9558-4E527D7A4D72}" dt="2024-03-19T15:38:43.975" v="173" actId="207"/>
          <ac:spMkLst>
            <pc:docMk/>
            <pc:sldMk cId="474005584" sldId="285"/>
            <ac:spMk id="3" creationId="{347E3623-A255-144C-09C2-E0CC9DD1B7C1}"/>
          </ac:spMkLst>
        </pc:spChg>
      </pc:sldChg>
      <pc:sldChg chg="addSp modSp new mod">
        <pc:chgData name="Eakta Ramineni" userId="27797042c271ad22" providerId="LiveId" clId="{DBCFD8C6-07A3-4964-9558-4E527D7A4D72}" dt="2024-03-19T15:39:14.669" v="174" actId="2710"/>
        <pc:sldMkLst>
          <pc:docMk/>
          <pc:sldMk cId="3170960815" sldId="286"/>
        </pc:sldMkLst>
        <pc:spChg chg="add mod">
          <ac:chgData name="Eakta Ramineni" userId="27797042c271ad22" providerId="LiveId" clId="{DBCFD8C6-07A3-4964-9558-4E527D7A4D72}" dt="2024-03-19T15:39:14.669" v="174" actId="2710"/>
          <ac:spMkLst>
            <pc:docMk/>
            <pc:sldMk cId="3170960815" sldId="286"/>
            <ac:spMk id="2" creationId="{95994D3A-E934-F72D-F62C-206BE6063577}"/>
          </ac:spMkLst>
        </pc:spChg>
      </pc:sldChg>
      <pc:sldChg chg="addSp modSp new mod">
        <pc:chgData name="Eakta Ramineni" userId="27797042c271ad22" providerId="LiveId" clId="{DBCFD8C6-07A3-4964-9558-4E527D7A4D72}" dt="2024-03-19T16:23:13.178" v="528" actId="2711"/>
        <pc:sldMkLst>
          <pc:docMk/>
          <pc:sldMk cId="325432807" sldId="287"/>
        </pc:sldMkLst>
        <pc:spChg chg="add mod">
          <ac:chgData name="Eakta Ramineni" userId="27797042c271ad22" providerId="LiveId" clId="{DBCFD8C6-07A3-4964-9558-4E527D7A4D72}" dt="2024-03-19T15:47:39.891" v="257" actId="113"/>
          <ac:spMkLst>
            <pc:docMk/>
            <pc:sldMk cId="325432807" sldId="287"/>
            <ac:spMk id="2" creationId="{58CA390D-02C1-A78D-9E43-4CE22FB9C5CD}"/>
          </ac:spMkLst>
        </pc:spChg>
        <pc:spChg chg="add mod">
          <ac:chgData name="Eakta Ramineni" userId="27797042c271ad22" providerId="LiveId" clId="{DBCFD8C6-07A3-4964-9558-4E527D7A4D72}" dt="2024-03-19T16:23:13.178" v="528" actId="2711"/>
          <ac:spMkLst>
            <pc:docMk/>
            <pc:sldMk cId="325432807" sldId="287"/>
            <ac:spMk id="5" creationId="{ABDF85AE-33A5-B65E-50F3-A42ECCDE4F51}"/>
          </ac:spMkLst>
        </pc:spChg>
        <pc:picChg chg="add mod">
          <ac:chgData name="Eakta Ramineni" userId="27797042c271ad22" providerId="LiveId" clId="{DBCFD8C6-07A3-4964-9558-4E527D7A4D72}" dt="2024-03-19T15:48:17.701" v="262" actId="1076"/>
          <ac:picMkLst>
            <pc:docMk/>
            <pc:sldMk cId="325432807" sldId="287"/>
            <ac:picMk id="4" creationId="{34B5F69B-9469-DA71-81CB-C073A7962D78}"/>
          </ac:picMkLst>
        </pc:picChg>
      </pc:sldChg>
      <pc:sldChg chg="addSp delSp modSp new del mod">
        <pc:chgData name="Eakta Ramineni" userId="27797042c271ad22" providerId="LiveId" clId="{DBCFD8C6-07A3-4964-9558-4E527D7A4D72}" dt="2024-03-19T15:46:47.200" v="244" actId="2696"/>
        <pc:sldMkLst>
          <pc:docMk/>
          <pc:sldMk cId="4165523722" sldId="287"/>
        </pc:sldMkLst>
        <pc:spChg chg="mod">
          <ac:chgData name="Eakta Ramineni" userId="27797042c271ad22" providerId="LiveId" clId="{DBCFD8C6-07A3-4964-9558-4E527D7A4D72}" dt="2024-03-19T15:46:31.591" v="243" actId="207"/>
          <ac:spMkLst>
            <pc:docMk/>
            <pc:sldMk cId="4165523722" sldId="287"/>
            <ac:spMk id="2" creationId="{1241141A-A108-EF7F-94A0-FB8BFACF80B2}"/>
          </ac:spMkLst>
        </pc:spChg>
        <pc:spChg chg="add del">
          <ac:chgData name="Eakta Ramineni" userId="27797042c271ad22" providerId="LiveId" clId="{DBCFD8C6-07A3-4964-9558-4E527D7A4D72}" dt="2024-03-19T15:46:21.076" v="241"/>
          <ac:spMkLst>
            <pc:docMk/>
            <pc:sldMk cId="4165523722" sldId="287"/>
            <ac:spMk id="3" creationId="{014E5097-10C3-6162-87FE-60C990FAEF7C}"/>
          </ac:spMkLst>
        </pc:spChg>
        <pc:spChg chg="add del mod">
          <ac:chgData name="Eakta Ramineni" userId="27797042c271ad22" providerId="LiveId" clId="{DBCFD8C6-07A3-4964-9558-4E527D7A4D72}" dt="2024-03-19T15:46:20.406" v="240" actId="47"/>
          <ac:spMkLst>
            <pc:docMk/>
            <pc:sldMk cId="4165523722" sldId="287"/>
            <ac:spMk id="6" creationId="{2A362B64-142D-DF14-90C3-765458A62EB2}"/>
          </ac:spMkLst>
        </pc:spChg>
        <pc:spChg chg="add del mod">
          <ac:chgData name="Eakta Ramineni" userId="27797042c271ad22" providerId="LiveId" clId="{DBCFD8C6-07A3-4964-9558-4E527D7A4D72}" dt="2024-03-19T15:46:20.137" v="239" actId="767"/>
          <ac:spMkLst>
            <pc:docMk/>
            <pc:sldMk cId="4165523722" sldId="287"/>
            <ac:spMk id="7" creationId="{84E5D8C6-8892-E7D8-8E76-EFB0469922EA}"/>
          </ac:spMkLst>
        </pc:spChg>
        <pc:spChg chg="add del mod">
          <ac:chgData name="Eakta Ramineni" userId="27797042c271ad22" providerId="LiveId" clId="{DBCFD8C6-07A3-4964-9558-4E527D7A4D72}" dt="2024-03-19T15:46:19.084" v="236" actId="47"/>
          <ac:spMkLst>
            <pc:docMk/>
            <pc:sldMk cId="4165523722" sldId="287"/>
            <ac:spMk id="8" creationId="{719EFDC1-79F1-1F03-EDB9-928B245D5C95}"/>
          </ac:spMkLst>
        </pc:spChg>
        <pc:spChg chg="add mod">
          <ac:chgData name="Eakta Ramineni" userId="27797042c271ad22" providerId="LiveId" clId="{DBCFD8C6-07A3-4964-9558-4E527D7A4D72}" dt="2024-03-19T15:46:18.554" v="235" actId="1076"/>
          <ac:spMkLst>
            <pc:docMk/>
            <pc:sldMk cId="4165523722" sldId="287"/>
            <ac:spMk id="9" creationId="{2DE06E03-B0AB-090B-39F0-64789E6610D9}"/>
          </ac:spMkLst>
        </pc:spChg>
        <pc:picChg chg="add mod">
          <ac:chgData name="Eakta Ramineni" userId="27797042c271ad22" providerId="LiveId" clId="{DBCFD8C6-07A3-4964-9558-4E527D7A4D72}" dt="2024-03-19T15:46:21.076" v="241"/>
          <ac:picMkLst>
            <pc:docMk/>
            <pc:sldMk cId="4165523722" sldId="287"/>
            <ac:picMk id="5" creationId="{21EA0E87-A9A9-FE8E-F78C-31BA8E507319}"/>
          </ac:picMkLst>
        </pc:picChg>
      </pc:sldChg>
      <pc:sldChg chg="addSp modSp new mod">
        <pc:chgData name="Eakta Ramineni" userId="27797042c271ad22" providerId="LiveId" clId="{DBCFD8C6-07A3-4964-9558-4E527D7A4D72}" dt="2024-03-19T16:23:44.027" v="530" actId="2711"/>
        <pc:sldMkLst>
          <pc:docMk/>
          <pc:sldMk cId="2647082441" sldId="288"/>
        </pc:sldMkLst>
        <pc:spChg chg="add mod">
          <ac:chgData name="Eakta Ramineni" userId="27797042c271ad22" providerId="LiveId" clId="{DBCFD8C6-07A3-4964-9558-4E527D7A4D72}" dt="2024-03-19T16:23:44.027" v="530" actId="2711"/>
          <ac:spMkLst>
            <pc:docMk/>
            <pc:sldMk cId="2647082441" sldId="288"/>
            <ac:spMk id="4" creationId="{7B7CA988-C705-DD62-9783-74D6E7DCC798}"/>
          </ac:spMkLst>
        </pc:spChg>
        <pc:picChg chg="add mod">
          <ac:chgData name="Eakta Ramineni" userId="27797042c271ad22" providerId="LiveId" clId="{DBCFD8C6-07A3-4964-9558-4E527D7A4D72}" dt="2024-03-19T15:50:34.751" v="297" actId="1076"/>
          <ac:picMkLst>
            <pc:docMk/>
            <pc:sldMk cId="2647082441" sldId="288"/>
            <ac:picMk id="3" creationId="{D601295A-810B-25CC-3946-809D51D962E6}"/>
          </ac:picMkLst>
        </pc:picChg>
      </pc:sldChg>
      <pc:sldChg chg="add del">
        <pc:chgData name="Eakta Ramineni" userId="27797042c271ad22" providerId="LiveId" clId="{DBCFD8C6-07A3-4964-9558-4E527D7A4D72}" dt="2024-03-19T15:47:43.422" v="259"/>
        <pc:sldMkLst>
          <pc:docMk/>
          <pc:sldMk cId="3424443330" sldId="288"/>
        </pc:sldMkLst>
      </pc:sldChg>
      <pc:sldChg chg="addSp modSp new mod">
        <pc:chgData name="Eakta Ramineni" userId="27797042c271ad22" providerId="LiveId" clId="{DBCFD8C6-07A3-4964-9558-4E527D7A4D72}" dt="2024-03-19T16:27:22.382" v="565" actId="1076"/>
        <pc:sldMkLst>
          <pc:docMk/>
          <pc:sldMk cId="334823940" sldId="289"/>
        </pc:sldMkLst>
        <pc:spChg chg="add mod">
          <ac:chgData name="Eakta Ramineni" userId="27797042c271ad22" providerId="LiveId" clId="{DBCFD8C6-07A3-4964-9558-4E527D7A4D72}" dt="2024-03-19T16:27:22.382" v="565" actId="1076"/>
          <ac:spMkLst>
            <pc:docMk/>
            <pc:sldMk cId="334823940" sldId="289"/>
            <ac:spMk id="4" creationId="{022D2785-2687-2967-86ED-E6FC3DB660AE}"/>
          </ac:spMkLst>
        </pc:spChg>
        <pc:picChg chg="add mod">
          <ac:chgData name="Eakta Ramineni" userId="27797042c271ad22" providerId="LiveId" clId="{DBCFD8C6-07A3-4964-9558-4E527D7A4D72}" dt="2024-03-19T15:51:47.611" v="328" actId="1076"/>
          <ac:picMkLst>
            <pc:docMk/>
            <pc:sldMk cId="334823940" sldId="289"/>
            <ac:picMk id="3" creationId="{60871FA2-A078-4360-842F-3FBC6D9A0363}"/>
          </ac:picMkLst>
        </pc:picChg>
      </pc:sldChg>
      <pc:sldChg chg="addSp modSp new mod">
        <pc:chgData name="Eakta Ramineni" userId="27797042c271ad22" providerId="LiveId" clId="{DBCFD8C6-07A3-4964-9558-4E527D7A4D72}" dt="2024-03-19T16:27:14.915" v="564" actId="1076"/>
        <pc:sldMkLst>
          <pc:docMk/>
          <pc:sldMk cId="470951020" sldId="290"/>
        </pc:sldMkLst>
        <pc:spChg chg="add mod">
          <ac:chgData name="Eakta Ramineni" userId="27797042c271ad22" providerId="LiveId" clId="{DBCFD8C6-07A3-4964-9558-4E527D7A4D72}" dt="2024-03-19T16:27:14.915" v="564" actId="1076"/>
          <ac:spMkLst>
            <pc:docMk/>
            <pc:sldMk cId="470951020" sldId="290"/>
            <ac:spMk id="4" creationId="{6AFD5557-A977-7903-9742-D3053BCEF503}"/>
          </ac:spMkLst>
        </pc:spChg>
        <pc:picChg chg="add mod">
          <ac:chgData name="Eakta Ramineni" userId="27797042c271ad22" providerId="LiveId" clId="{DBCFD8C6-07A3-4964-9558-4E527D7A4D72}" dt="2024-03-19T15:53:22.724" v="359" actId="1076"/>
          <ac:picMkLst>
            <pc:docMk/>
            <pc:sldMk cId="470951020" sldId="290"/>
            <ac:picMk id="3" creationId="{C9CF85BD-6151-B542-53BB-972FACE45598}"/>
          </ac:picMkLst>
        </pc:picChg>
      </pc:sldChg>
      <pc:sldChg chg="addSp modSp new mod">
        <pc:chgData name="Eakta Ramineni" userId="27797042c271ad22" providerId="LiveId" clId="{DBCFD8C6-07A3-4964-9558-4E527D7A4D72}" dt="2024-03-19T16:27:02.018" v="562" actId="1076"/>
        <pc:sldMkLst>
          <pc:docMk/>
          <pc:sldMk cId="2071838703" sldId="291"/>
        </pc:sldMkLst>
        <pc:spChg chg="add mod">
          <ac:chgData name="Eakta Ramineni" userId="27797042c271ad22" providerId="LiveId" clId="{DBCFD8C6-07A3-4964-9558-4E527D7A4D72}" dt="2024-03-19T16:27:02.018" v="562" actId="1076"/>
          <ac:spMkLst>
            <pc:docMk/>
            <pc:sldMk cId="2071838703" sldId="291"/>
            <ac:spMk id="4" creationId="{DEDD849C-5EFD-142D-FBA9-977486BDA0D7}"/>
          </ac:spMkLst>
        </pc:spChg>
        <pc:picChg chg="add mod">
          <ac:chgData name="Eakta Ramineni" userId="27797042c271ad22" providerId="LiveId" clId="{DBCFD8C6-07A3-4964-9558-4E527D7A4D72}" dt="2024-03-19T15:55:17.784" v="407" actId="1076"/>
          <ac:picMkLst>
            <pc:docMk/>
            <pc:sldMk cId="2071838703" sldId="291"/>
            <ac:picMk id="3" creationId="{8DC45A28-B173-857D-1F60-71DFA5D673E5}"/>
          </ac:picMkLst>
        </pc:picChg>
      </pc:sldChg>
      <pc:sldChg chg="modSp new mod">
        <pc:chgData name="Eakta Ramineni" userId="27797042c271ad22" providerId="LiveId" clId="{DBCFD8C6-07A3-4964-9558-4E527D7A4D72}" dt="2024-03-19T16:20:08.617" v="498" actId="27636"/>
        <pc:sldMkLst>
          <pc:docMk/>
          <pc:sldMk cId="2320961867" sldId="292"/>
        </pc:sldMkLst>
        <pc:spChg chg="mod">
          <ac:chgData name="Eakta Ramineni" userId="27797042c271ad22" providerId="LiveId" clId="{DBCFD8C6-07A3-4964-9558-4E527D7A4D72}" dt="2024-03-19T15:58:09.808" v="479"/>
          <ac:spMkLst>
            <pc:docMk/>
            <pc:sldMk cId="2320961867" sldId="292"/>
            <ac:spMk id="2" creationId="{C0F2FCB7-AAF6-0B39-5465-AC0FE8141663}"/>
          </ac:spMkLst>
        </pc:spChg>
        <pc:spChg chg="mod">
          <ac:chgData name="Eakta Ramineni" userId="27797042c271ad22" providerId="LiveId" clId="{DBCFD8C6-07A3-4964-9558-4E527D7A4D72}" dt="2024-03-19T16:20:08.617" v="498" actId="27636"/>
          <ac:spMkLst>
            <pc:docMk/>
            <pc:sldMk cId="2320961867" sldId="292"/>
            <ac:spMk id="3" creationId="{C515FA34-42A2-1A9D-D733-550CA3277C19}"/>
          </ac:spMkLst>
        </pc:spChg>
      </pc:sldChg>
      <pc:sldChg chg="modSp new mod">
        <pc:chgData name="Eakta Ramineni" userId="27797042c271ad22" providerId="LiveId" clId="{DBCFD8C6-07A3-4964-9558-4E527D7A4D72}" dt="2024-03-19T16:22:28.149" v="526" actId="27636"/>
        <pc:sldMkLst>
          <pc:docMk/>
          <pc:sldMk cId="3088733954" sldId="293"/>
        </pc:sldMkLst>
        <pc:spChg chg="mod">
          <ac:chgData name="Eakta Ramineni" userId="27797042c271ad22" providerId="LiveId" clId="{DBCFD8C6-07A3-4964-9558-4E527D7A4D72}" dt="2024-03-19T16:20:44.291" v="515" actId="207"/>
          <ac:spMkLst>
            <pc:docMk/>
            <pc:sldMk cId="3088733954" sldId="293"/>
            <ac:spMk id="2" creationId="{42A44045-3055-E686-E677-A595F088497E}"/>
          </ac:spMkLst>
        </pc:spChg>
        <pc:spChg chg="mod">
          <ac:chgData name="Eakta Ramineni" userId="27797042c271ad22" providerId="LiveId" clId="{DBCFD8C6-07A3-4964-9558-4E527D7A4D72}" dt="2024-03-19T16:22:28.149" v="526" actId="27636"/>
          <ac:spMkLst>
            <pc:docMk/>
            <pc:sldMk cId="3088733954" sldId="293"/>
            <ac:spMk id="3" creationId="{3100760F-385A-8201-6A8D-1C1C74A77F73}"/>
          </ac:spMkLst>
        </pc:spChg>
      </pc:sldChg>
      <pc:sldChg chg="addSp modSp new mod">
        <pc:chgData name="Eakta Ramineni" userId="27797042c271ad22" providerId="LiveId" clId="{DBCFD8C6-07A3-4964-9558-4E527D7A4D72}" dt="2024-03-19T16:27:09.050" v="563" actId="1076"/>
        <pc:sldMkLst>
          <pc:docMk/>
          <pc:sldMk cId="3074785746" sldId="294"/>
        </pc:sldMkLst>
        <pc:spChg chg="add mod">
          <ac:chgData name="Eakta Ramineni" userId="27797042c271ad22" providerId="LiveId" clId="{DBCFD8C6-07A3-4964-9558-4E527D7A4D72}" dt="2024-03-19T16:27:09.050" v="563" actId="1076"/>
          <ac:spMkLst>
            <pc:docMk/>
            <pc:sldMk cId="3074785746" sldId="294"/>
            <ac:spMk id="4" creationId="{F946F86E-D028-D3F7-B74C-A56F3441C77F}"/>
          </ac:spMkLst>
        </pc:spChg>
        <pc:picChg chg="add mod">
          <ac:chgData name="Eakta Ramineni" userId="27797042c271ad22" providerId="LiveId" clId="{DBCFD8C6-07A3-4964-9558-4E527D7A4D72}" dt="2024-03-19T16:25:25.866" v="542" actId="1076"/>
          <ac:picMkLst>
            <pc:docMk/>
            <pc:sldMk cId="3074785746" sldId="294"/>
            <ac:picMk id="3" creationId="{8B1D6DC4-B270-E635-AF7A-C5B3A06BB637}"/>
          </ac:picMkLst>
        </pc:picChg>
      </pc:sldChg>
    </pc:docChg>
  </pc:docChgLst>
</pc:chgInfo>
</file>

<file path=ppt/media/image1.jpg>
</file>

<file path=ppt/media/image10.jpg>
</file>

<file path=ppt/media/image11.jpg>
</file>

<file path=ppt/media/image12.jpg>
</file>

<file path=ppt/media/image13.jpg>
</file>

<file path=ppt/media/image14.jpg>
</file>

<file path=ppt/media/image2.jp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30AB3DB4-9975-4C0C-B89B-8181029BEAA1}" type="datetimeFigureOut">
              <a:rPr lang="en-IN" smtClean="0"/>
              <a:t>22-03-2024</a:t>
            </a:fld>
            <a:endParaRPr lang="en-IN" dirty="0"/>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E18606E6-2B62-4676-A1FE-DD6F96A1D0A5}" type="slidenum">
              <a:rPr lang="en-IN" smtClean="0"/>
              <a:t>‹#›</a:t>
            </a:fld>
            <a:endParaRPr lang="en-IN" dirty="0"/>
          </a:p>
        </p:txBody>
      </p:sp>
    </p:spTree>
    <p:extLst>
      <p:ext uri="{BB962C8B-B14F-4D97-AF65-F5344CB8AC3E}">
        <p14:creationId xmlns:p14="http://schemas.microsoft.com/office/powerpoint/2010/main" val="274726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18606E6-2B62-4676-A1FE-DD6F96A1D0A5}" type="slidenum">
              <a:rPr lang="en-IN" smtClean="0"/>
              <a:t>1</a:t>
            </a:fld>
            <a:endParaRPr lang="en-IN" dirty="0"/>
          </a:p>
        </p:txBody>
      </p:sp>
    </p:spTree>
    <p:extLst>
      <p:ext uri="{BB962C8B-B14F-4D97-AF65-F5344CB8AC3E}">
        <p14:creationId xmlns:p14="http://schemas.microsoft.com/office/powerpoint/2010/main" val="3175154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18606E6-2B62-4676-A1FE-DD6F96A1D0A5}" type="slidenum">
              <a:rPr lang="en-IN" smtClean="0"/>
              <a:t>3</a:t>
            </a:fld>
            <a:endParaRPr lang="en-IN" dirty="0"/>
          </a:p>
        </p:txBody>
      </p:sp>
    </p:spTree>
    <p:extLst>
      <p:ext uri="{BB962C8B-B14F-4D97-AF65-F5344CB8AC3E}">
        <p14:creationId xmlns:p14="http://schemas.microsoft.com/office/powerpoint/2010/main" val="3458106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8606E6-2B62-4676-A1FE-DD6F96A1D0A5}" type="slidenum">
              <a:rPr lang="en-IN" smtClean="0"/>
              <a:t>24</a:t>
            </a:fld>
            <a:endParaRPr lang="en-IN" dirty="0"/>
          </a:p>
        </p:txBody>
      </p:sp>
    </p:spTree>
    <p:extLst>
      <p:ext uri="{BB962C8B-B14F-4D97-AF65-F5344CB8AC3E}">
        <p14:creationId xmlns:p14="http://schemas.microsoft.com/office/powerpoint/2010/main" val="4028489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645920" y="1138428"/>
            <a:ext cx="15087600" cy="5349240"/>
          </a:xfrm>
        </p:spPr>
        <p:txBody>
          <a:bodyPr anchor="b">
            <a:normAutofit/>
          </a:bodyPr>
          <a:lstStyle>
            <a:lvl1pPr algn="l">
              <a:lnSpc>
                <a:spcPct val="85000"/>
              </a:lnSpc>
              <a:defRPr sz="12000" spc="-75"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650077" y="6683430"/>
            <a:ext cx="15087600" cy="1714500"/>
          </a:xfrm>
        </p:spPr>
        <p:txBody>
          <a:bodyPr lIns="91440" rIns="91440">
            <a:normAutofit/>
          </a:bodyPr>
          <a:lstStyle>
            <a:lvl1pPr marL="0" indent="0" algn="l">
              <a:buNone/>
              <a:defRPr sz="3600" cap="all" spc="300" baseline="0">
                <a:solidFill>
                  <a:schemeClr val="tx2"/>
                </a:solidFill>
                <a:latin typeface="+mj-lt"/>
              </a:defRPr>
            </a:lvl1pPr>
            <a:lvl2pPr marL="685800" indent="0" algn="ctr">
              <a:buNone/>
              <a:defRPr sz="3600"/>
            </a:lvl2pPr>
            <a:lvl3pPr marL="1371600" indent="0" algn="ctr">
              <a:buNone/>
              <a:defRPr sz="36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dirty="0"/>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2147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dirty="0"/>
          </a:p>
        </p:txBody>
      </p:sp>
    </p:spTree>
    <p:extLst>
      <p:ext uri="{BB962C8B-B14F-4D97-AF65-F5344CB8AC3E}">
        <p14:creationId xmlns:p14="http://schemas.microsoft.com/office/powerpoint/2010/main" val="1529187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3087350" y="622168"/>
            <a:ext cx="3943350" cy="86361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622167"/>
            <a:ext cx="11601450" cy="8636133"/>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dirty="0"/>
          </a:p>
        </p:txBody>
      </p:sp>
    </p:spTree>
    <p:extLst>
      <p:ext uri="{BB962C8B-B14F-4D97-AF65-F5344CB8AC3E}">
        <p14:creationId xmlns:p14="http://schemas.microsoft.com/office/powerpoint/2010/main" val="40446533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dirty="0"/>
          </a:p>
        </p:txBody>
      </p:sp>
    </p:spTree>
    <p:extLst>
      <p:ext uri="{BB962C8B-B14F-4D97-AF65-F5344CB8AC3E}">
        <p14:creationId xmlns:p14="http://schemas.microsoft.com/office/powerpoint/2010/main" val="4158158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1138428"/>
            <a:ext cx="15087600" cy="5349240"/>
          </a:xfrm>
        </p:spPr>
        <p:txBody>
          <a:bodyPr anchor="b" anchorCtr="0">
            <a:normAutofit/>
          </a:bodyPr>
          <a:lstStyle>
            <a:lvl1pPr>
              <a:lnSpc>
                <a:spcPct val="85000"/>
              </a:lnSpc>
              <a:defRPr sz="12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645920" y="6679692"/>
            <a:ext cx="15087600" cy="1714500"/>
          </a:xfrm>
        </p:spPr>
        <p:txBody>
          <a:bodyPr lIns="91440" rIns="91440" anchor="t" anchorCtr="0">
            <a:normAutofit/>
          </a:bodyPr>
          <a:lstStyle>
            <a:lvl1pPr marL="0" indent="0">
              <a:buNone/>
              <a:defRPr sz="3600" cap="all" spc="300" baseline="0">
                <a:solidFill>
                  <a:schemeClr val="tx2"/>
                </a:solidFill>
                <a:latin typeface="+mj-lt"/>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dirty="0"/>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7198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645919" y="2768601"/>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6880" y="2768603"/>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dirty="0"/>
          </a:p>
        </p:txBody>
      </p:sp>
    </p:spTree>
    <p:extLst>
      <p:ext uri="{BB962C8B-B14F-4D97-AF65-F5344CB8AC3E}">
        <p14:creationId xmlns:p14="http://schemas.microsoft.com/office/powerpoint/2010/main" val="2255886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592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64592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688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2688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B6F15528-21DE-4FAA-801E-634DDDAF4B2B}" type="slidenum">
              <a:rPr lang="en-IN" smtClean="0"/>
              <a:t>‹#›</a:t>
            </a:fld>
            <a:endParaRPr lang="en-IN" dirty="0"/>
          </a:p>
        </p:txBody>
      </p:sp>
    </p:spTree>
    <p:extLst>
      <p:ext uri="{BB962C8B-B14F-4D97-AF65-F5344CB8AC3E}">
        <p14:creationId xmlns:p14="http://schemas.microsoft.com/office/powerpoint/2010/main" val="200001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B6F15528-21DE-4FAA-801E-634DDDAF4B2B}" type="slidenum">
              <a:rPr lang="en-IN" smtClean="0"/>
              <a:t>‹#›</a:t>
            </a:fld>
            <a:endParaRPr lang="en-IN" dirty="0"/>
          </a:p>
        </p:txBody>
      </p:sp>
    </p:spTree>
    <p:extLst>
      <p:ext uri="{BB962C8B-B14F-4D97-AF65-F5344CB8AC3E}">
        <p14:creationId xmlns:p14="http://schemas.microsoft.com/office/powerpoint/2010/main" val="3569118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dirty="0"/>
          </a:p>
        </p:txBody>
      </p:sp>
      <p:sp>
        <p:nvSpPr>
          <p:cNvPr id="9" name="Slide Number Placeholder 8"/>
          <p:cNvSpPr>
            <a:spLocks noGrp="1"/>
          </p:cNvSpPr>
          <p:nvPr>
            <p:ph type="sldNum" sz="quarter" idx="12"/>
          </p:nvPr>
        </p:nvSpPr>
        <p:spPr/>
        <p:txBody>
          <a:bodyPr/>
          <a:lstStyle/>
          <a:p>
            <a:fld id="{B6F15528-21DE-4FAA-801E-634DDDAF4B2B}" type="slidenum">
              <a:rPr lang="en-IN" smtClean="0"/>
              <a:t>‹#›</a:t>
            </a:fld>
            <a:endParaRPr lang="en-IN" dirty="0"/>
          </a:p>
        </p:txBody>
      </p:sp>
    </p:spTree>
    <p:extLst>
      <p:ext uri="{BB962C8B-B14F-4D97-AF65-F5344CB8AC3E}">
        <p14:creationId xmlns:p14="http://schemas.microsoft.com/office/powerpoint/2010/main" val="3869547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5" y="0"/>
            <a:ext cx="6076187"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060107" y="0"/>
            <a:ext cx="96012" cy="10287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891538"/>
            <a:ext cx="4800600" cy="3429000"/>
          </a:xfrm>
        </p:spPr>
        <p:txBody>
          <a:bodyPr anchor="b">
            <a:normAutofit/>
          </a:bodyPr>
          <a:lstStyle>
            <a:lvl1pPr>
              <a:defRPr sz="5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200900" y="1097280"/>
            <a:ext cx="9738360" cy="788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4389120"/>
            <a:ext cx="4800600" cy="5068686"/>
          </a:xfrm>
        </p:spPr>
        <p:txBody>
          <a:bodyPr lIns="91440" rIns="91440">
            <a:normAutofit/>
          </a:bodyPr>
          <a:lstStyle>
            <a:lvl1pPr marL="0" indent="0">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a:xfrm>
            <a:off x="698268" y="9689678"/>
            <a:ext cx="3927765" cy="547688"/>
          </a:xfrm>
        </p:spPr>
        <p:txBody>
          <a:bodyPr/>
          <a:lstStyle>
            <a:lvl1pPr algn="l">
              <a:defRPr/>
            </a:lvl1pPr>
          </a:lstStyle>
          <a:p>
            <a:fld id="{1D8BD707-D9CF-40AE-B4C6-C98DA3205C09}" type="datetimeFigureOut">
              <a:rPr lang="en-US" smtClean="0"/>
              <a:t>3/22/2024</a:t>
            </a:fld>
            <a:endParaRPr lang="en-US" dirty="0"/>
          </a:p>
        </p:txBody>
      </p:sp>
      <p:sp>
        <p:nvSpPr>
          <p:cNvPr id="6" name="Footer Placeholder 5"/>
          <p:cNvSpPr>
            <a:spLocks noGrp="1"/>
          </p:cNvSpPr>
          <p:nvPr>
            <p:ph type="ftr" sz="quarter" idx="11"/>
          </p:nvPr>
        </p:nvSpPr>
        <p:spPr>
          <a:xfrm>
            <a:off x="7200900" y="9689678"/>
            <a:ext cx="6972300" cy="547688"/>
          </a:xfrm>
        </p:spPr>
        <p:txBody>
          <a:bodyPr/>
          <a:lstStyle>
            <a:lvl1pPr algn="l">
              <a:defRPr>
                <a:solidFill>
                  <a:schemeClr val="tx2"/>
                </a:solidFill>
              </a:defRPr>
            </a:lvl1pPr>
          </a:lstStyle>
          <a:p>
            <a:endParaRPr lang="en-IN"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6F15528-21DE-4FAA-801E-634DDDAF4B2B}" type="slidenum">
              <a:rPr lang="en-IN" smtClean="0"/>
              <a:t>‹#›</a:t>
            </a:fld>
            <a:endParaRPr lang="en-IN" dirty="0"/>
          </a:p>
        </p:txBody>
      </p:sp>
    </p:spTree>
    <p:extLst>
      <p:ext uri="{BB962C8B-B14F-4D97-AF65-F5344CB8AC3E}">
        <p14:creationId xmlns:p14="http://schemas.microsoft.com/office/powerpoint/2010/main" val="3246580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7429500"/>
            <a:ext cx="18283238" cy="2857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3" y="737261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7612380"/>
            <a:ext cx="15169896" cy="1234440"/>
          </a:xfrm>
        </p:spPr>
        <p:txBody>
          <a:bodyPr lIns="91440" tIns="0" rIns="91440" bIns="0" anchor="b">
            <a:noAutofit/>
          </a:bodyPr>
          <a:lstStyle>
            <a:lvl1pPr>
              <a:defRPr sz="5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3" y="0"/>
            <a:ext cx="18287978" cy="7372614"/>
          </a:xfrm>
          <a:blipFill>
            <a:blip r:embed="rId2"/>
            <a:stretch>
              <a:fillRect/>
            </a:stretch>
          </a:blipFill>
        </p:spPr>
        <p:txBody>
          <a:bodyPr lIns="457200" tIns="457200" anchor="t"/>
          <a:lstStyle>
            <a:lvl1pPr marL="0" indent="0">
              <a:buNone/>
              <a:defRPr sz="4800">
                <a:solidFill>
                  <a:schemeClr val="bg1"/>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645920" y="8860535"/>
            <a:ext cx="15169896" cy="891540"/>
          </a:xfrm>
        </p:spPr>
        <p:txBody>
          <a:bodyPr lIns="91440" tIns="0" rIns="91440" bIns="0">
            <a:normAutofit/>
          </a:bodyPr>
          <a:lstStyle>
            <a:lvl1pPr marL="0" indent="0">
              <a:spcBef>
                <a:spcPts val="0"/>
              </a:spcBef>
              <a:spcAft>
                <a:spcPts val="900"/>
              </a:spcAft>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3/22/2024</a:t>
            </a:fld>
            <a:endParaRPr lang="en-US"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dirty="0"/>
          </a:p>
        </p:txBody>
      </p:sp>
    </p:spTree>
    <p:extLst>
      <p:ext uri="{BB962C8B-B14F-4D97-AF65-F5344CB8AC3E}">
        <p14:creationId xmlns:p14="http://schemas.microsoft.com/office/powerpoint/2010/main" val="3312560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9601200"/>
            <a:ext cx="18288000"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9501474"/>
            <a:ext cx="18288002" cy="989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645920" y="429905"/>
            <a:ext cx="15087600" cy="217613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645920" y="2768601"/>
            <a:ext cx="15087600" cy="603504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45921" y="9689678"/>
            <a:ext cx="3708407" cy="547688"/>
          </a:xfrm>
          <a:prstGeom prst="rect">
            <a:avLst/>
          </a:prstGeom>
        </p:spPr>
        <p:txBody>
          <a:bodyPr vert="horz" lIns="91440" tIns="45720" rIns="91440" bIns="45720" rtlCol="0" anchor="ctr"/>
          <a:lstStyle>
            <a:lvl1pPr algn="l">
              <a:defRPr sz="1350">
                <a:solidFill>
                  <a:srgbClr val="FFFFFF"/>
                </a:solidFill>
              </a:defRPr>
            </a:lvl1pPr>
          </a:lstStyle>
          <a:p>
            <a:fld id="{1D8BD707-D9CF-40AE-B4C6-C98DA3205C09}" type="datetimeFigureOut">
              <a:rPr lang="en-US" smtClean="0"/>
              <a:t>3/22/2024</a:t>
            </a:fld>
            <a:endParaRPr lang="en-US" dirty="0"/>
          </a:p>
        </p:txBody>
      </p:sp>
      <p:sp>
        <p:nvSpPr>
          <p:cNvPr id="5" name="Footer Placeholder 4"/>
          <p:cNvSpPr>
            <a:spLocks noGrp="1"/>
          </p:cNvSpPr>
          <p:nvPr>
            <p:ph type="ftr" sz="quarter" idx="3"/>
          </p:nvPr>
        </p:nvSpPr>
        <p:spPr>
          <a:xfrm>
            <a:off x="5529278" y="9689678"/>
            <a:ext cx="7234206" cy="547688"/>
          </a:xfrm>
          <a:prstGeom prst="rect">
            <a:avLst/>
          </a:prstGeom>
        </p:spPr>
        <p:txBody>
          <a:bodyPr vert="horz" lIns="91440" tIns="45720" rIns="91440" bIns="45720" rtlCol="0" anchor="ctr"/>
          <a:lstStyle>
            <a:lvl1pPr algn="ctr">
              <a:defRPr sz="1350" cap="all" baseline="0">
                <a:solidFill>
                  <a:srgbClr val="FFFFFF"/>
                </a:solidFill>
              </a:defRPr>
            </a:lvl1pPr>
          </a:lstStyle>
          <a:p>
            <a:endParaRPr lang="en-IN" dirty="0"/>
          </a:p>
        </p:txBody>
      </p:sp>
      <p:sp>
        <p:nvSpPr>
          <p:cNvPr id="6" name="Slide Number Placeholder 5"/>
          <p:cNvSpPr>
            <a:spLocks noGrp="1"/>
          </p:cNvSpPr>
          <p:nvPr>
            <p:ph type="sldNum" sz="quarter" idx="4"/>
          </p:nvPr>
        </p:nvSpPr>
        <p:spPr>
          <a:xfrm>
            <a:off x="14850688" y="9689678"/>
            <a:ext cx="1968038" cy="547688"/>
          </a:xfrm>
          <a:prstGeom prst="rect">
            <a:avLst/>
          </a:prstGeom>
        </p:spPr>
        <p:txBody>
          <a:bodyPr vert="horz" lIns="91440" tIns="45720" rIns="91440" bIns="45720" rtlCol="0" anchor="ctr"/>
          <a:lstStyle>
            <a:lvl1pPr algn="r">
              <a:defRPr sz="1575">
                <a:solidFill>
                  <a:srgbClr val="FFFFFF"/>
                </a:solidFill>
              </a:defRPr>
            </a:lvl1pPr>
          </a:lstStyle>
          <a:p>
            <a:fld id="{B6F15528-21DE-4FAA-801E-634DDDAF4B2B}" type="slidenum">
              <a:rPr lang="en-IN" smtClean="0"/>
              <a:t>‹#›</a:t>
            </a:fld>
            <a:endParaRPr lang="en-IN" dirty="0"/>
          </a:p>
        </p:txBody>
      </p:sp>
      <p:cxnSp>
        <p:nvCxnSpPr>
          <p:cNvPr id="10" name="Straight Connector 9"/>
          <p:cNvCxnSpPr/>
          <p:nvPr/>
        </p:nvCxnSpPr>
        <p:spPr>
          <a:xfrm>
            <a:off x="1790298" y="2606768"/>
            <a:ext cx="149504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5500579"/>
      </p:ext>
    </p:extLst>
  </p:cSld>
  <p:clrMap bg1="lt1" tx1="dk1" bg2="lt2" tx2="dk2" accent1="accent1" accent2="accent2" accent3="accent3" accent4="accent4" accent5="accent5" accent6="accent6" hlink="hlink" folHlink="folHlink"/>
  <p:sldLayoutIdLst>
    <p:sldLayoutId id="2147484371" r:id="rId1"/>
    <p:sldLayoutId id="2147484372" r:id="rId2"/>
    <p:sldLayoutId id="2147484373" r:id="rId3"/>
    <p:sldLayoutId id="2147484374" r:id="rId4"/>
    <p:sldLayoutId id="2147484375" r:id="rId5"/>
    <p:sldLayoutId id="2147484376" r:id="rId6"/>
    <p:sldLayoutId id="2147484377" r:id="rId7"/>
    <p:sldLayoutId id="2147484378" r:id="rId8"/>
    <p:sldLayoutId id="2147484379" r:id="rId9"/>
    <p:sldLayoutId id="2147484380" r:id="rId10"/>
    <p:sldLayoutId id="2147484381" r:id="rId11"/>
  </p:sldLayoutIdLst>
  <p:txStyles>
    <p:titleStyle>
      <a:lvl1pPr algn="l" defTabSz="1371600" rtl="0" eaLnBrk="1" latinLnBrk="0" hangingPunct="1">
        <a:lnSpc>
          <a:spcPct val="85000"/>
        </a:lnSpc>
        <a:spcBef>
          <a:spcPct val="0"/>
        </a:spcBef>
        <a:buNone/>
        <a:defRPr sz="7200" kern="1200" spc="-75" baseline="0">
          <a:solidFill>
            <a:schemeClr val="tx1">
              <a:lumMod val="75000"/>
              <a:lumOff val="25000"/>
            </a:schemeClr>
          </a:solidFill>
          <a:latin typeface="+mj-lt"/>
          <a:ea typeface="+mj-ea"/>
          <a:cs typeface="+mj-cs"/>
        </a:defRPr>
      </a:lvl1pPr>
    </p:titleStyle>
    <p:bodyStyle>
      <a:lvl1pPr marL="137160" indent="-137160" algn="l" defTabSz="1371600" rtl="0" eaLnBrk="1" latinLnBrk="0" hangingPunct="1">
        <a:lnSpc>
          <a:spcPct val="90000"/>
        </a:lnSpc>
        <a:spcBef>
          <a:spcPts val="1800"/>
        </a:spcBef>
        <a:spcAft>
          <a:spcPts val="300"/>
        </a:spcAft>
        <a:buClr>
          <a:schemeClr val="accent1"/>
        </a:buClr>
        <a:buSzPct val="100000"/>
        <a:buFont typeface="Calibri" panose="020F0502020204030204" pitchFamily="34" charset="0"/>
        <a:buChar char=" "/>
        <a:defRPr sz="3000" kern="1200">
          <a:solidFill>
            <a:schemeClr val="tx1">
              <a:lumMod val="75000"/>
              <a:lumOff val="25000"/>
            </a:schemeClr>
          </a:solidFill>
          <a:latin typeface="+mn-lt"/>
          <a:ea typeface="+mn-ea"/>
          <a:cs typeface="+mn-cs"/>
        </a:defRPr>
      </a:lvl1pPr>
      <a:lvl2pPr marL="576072" indent="-274320" algn="l" defTabSz="1371600" rtl="0" eaLnBrk="1" latinLnBrk="0" hangingPunct="1">
        <a:lnSpc>
          <a:spcPct val="90000"/>
        </a:lnSpc>
        <a:spcBef>
          <a:spcPts val="300"/>
        </a:spcBef>
        <a:spcAft>
          <a:spcPts val="600"/>
        </a:spcAft>
        <a:buClr>
          <a:schemeClr val="accent1"/>
        </a:buClr>
        <a:buFont typeface="Calibri" pitchFamily="34" charset="0"/>
        <a:buChar char="◦"/>
        <a:defRPr sz="2700" kern="1200">
          <a:solidFill>
            <a:schemeClr val="tx1">
              <a:lumMod val="75000"/>
              <a:lumOff val="25000"/>
            </a:schemeClr>
          </a:solidFill>
          <a:latin typeface="+mn-lt"/>
          <a:ea typeface="+mn-ea"/>
          <a:cs typeface="+mn-cs"/>
        </a:defRPr>
      </a:lvl2pPr>
      <a:lvl3pPr marL="85039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3pPr>
      <a:lvl4pPr marL="112471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4pPr>
      <a:lvl5pPr marL="139903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5pPr>
      <a:lvl6pPr marL="16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6pPr>
      <a:lvl7pPr marL="19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7pPr>
      <a:lvl8pPr marL="22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8pPr>
      <a:lvl9pPr marL="25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github.com/Anoohyapasala/Hate-Speech-Detection"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00400" y="2705100"/>
            <a:ext cx="13367531" cy="1921335"/>
          </a:xfrm>
        </p:spPr>
        <p:txBody>
          <a:bodyPr>
            <a:normAutofit/>
          </a:bodyPr>
          <a:lstStyle/>
          <a:p>
            <a:pPr algn="r"/>
            <a:r>
              <a:rPr lang="en-IN" b="1" dirty="0">
                <a:solidFill>
                  <a:schemeClr val="bg2">
                    <a:lumMod val="25000"/>
                  </a:schemeClr>
                </a:solidFill>
              </a:rPr>
              <a:t> </a:t>
            </a:r>
            <a:endParaRPr lang="en-IN" dirty="0">
              <a:solidFill>
                <a:srgbClr val="C00000"/>
              </a:solidFill>
            </a:endParaRPr>
          </a:p>
        </p:txBody>
      </p:sp>
      <p:pic>
        <p:nvPicPr>
          <p:cNvPr id="4" name="Picture 3">
            <a:extLst>
              <a:ext uri="{FF2B5EF4-FFF2-40B4-BE49-F238E27FC236}">
                <a16:creationId xmlns="" xmlns:a16="http://schemas.microsoft.com/office/drawing/2014/main" id="{F1A24533-129A-9C5E-47CA-6F131EA2202E}"/>
              </a:ext>
            </a:extLst>
          </p:cNvPr>
          <p:cNvPicPr/>
          <p:nvPr/>
        </p:nvPicPr>
        <p:blipFill>
          <a:blip r:embed="rId3"/>
          <a:stretch>
            <a:fillRect/>
          </a:stretch>
        </p:blipFill>
        <p:spPr>
          <a:xfrm>
            <a:off x="419100" y="480769"/>
            <a:ext cx="3086100" cy="1538531"/>
          </a:xfrm>
          <a:prstGeom prst="rect">
            <a:avLst/>
          </a:prstGeom>
        </p:spPr>
      </p:pic>
      <p:pic>
        <p:nvPicPr>
          <p:cNvPr id="5" name="Picture 4">
            <a:extLst>
              <a:ext uri="{FF2B5EF4-FFF2-40B4-BE49-F238E27FC236}">
                <a16:creationId xmlns="" xmlns:a16="http://schemas.microsoft.com/office/drawing/2014/main" id="{710AE922-091E-3F2E-4A95-F8118FFF3A92}"/>
              </a:ext>
            </a:extLst>
          </p:cNvPr>
          <p:cNvPicPr/>
          <p:nvPr/>
        </p:nvPicPr>
        <p:blipFill>
          <a:blip r:embed="rId4"/>
          <a:stretch>
            <a:fillRect/>
          </a:stretch>
        </p:blipFill>
        <p:spPr>
          <a:xfrm>
            <a:off x="15849600" y="480769"/>
            <a:ext cx="2038985" cy="1357290"/>
          </a:xfrm>
          <a:prstGeom prst="rect">
            <a:avLst/>
          </a:prstGeom>
        </p:spPr>
      </p:pic>
      <p:sp>
        <p:nvSpPr>
          <p:cNvPr id="8" name="Rectangle 7"/>
          <p:cNvSpPr/>
          <p:nvPr/>
        </p:nvSpPr>
        <p:spPr>
          <a:xfrm>
            <a:off x="2590800" y="480769"/>
            <a:ext cx="13258800" cy="2739211"/>
          </a:xfrm>
          <a:prstGeom prst="rect">
            <a:avLst/>
          </a:prstGeom>
        </p:spPr>
        <p:txBody>
          <a:bodyPr wrap="square">
            <a:spAutoFit/>
          </a:bodyPr>
          <a:lstStyle/>
          <a:p>
            <a:pPr algn="ctr"/>
            <a:r>
              <a:rPr lang="en-US" altLang="en-US" sz="2800" b="1" dirty="0">
                <a:solidFill>
                  <a:srgbClr val="C00000"/>
                </a:solidFill>
                <a:latin typeface="Times New Roman" panose="02020603050405020304" pitchFamily="18" charset="0"/>
                <a:ea typeface="Calibri" panose="020F0502020204030204" pitchFamily="34" charset="0"/>
                <a:cs typeface="Times New Roman" panose="02020603050405020304" pitchFamily="18" charset="0"/>
              </a:rPr>
              <a:t>       </a:t>
            </a:r>
            <a:r>
              <a:rPr lang="en-IN" sz="2800" b="1" dirty="0">
                <a:solidFill>
                  <a:schemeClr val="accent3">
                    <a:lumMod val="75000"/>
                  </a:schemeClr>
                </a:solidFill>
                <a:latin typeface="Times New Roman" panose="02020603050405020304" pitchFamily="18" charset="0"/>
                <a:cs typeface="Times New Roman" panose="02020603050405020304" pitchFamily="18" charset="0"/>
              </a:rPr>
              <a:t>CMR TECHNICAL CAMPUS</a:t>
            </a:r>
            <a:br>
              <a:rPr lang="en-IN" sz="2800" b="1" dirty="0">
                <a:solidFill>
                  <a:schemeClr val="accent3">
                    <a:lumMod val="75000"/>
                  </a:schemeClr>
                </a:solidFill>
                <a:latin typeface="Times New Roman" panose="02020603050405020304" pitchFamily="18" charset="0"/>
                <a:cs typeface="Times New Roman" panose="02020603050405020304" pitchFamily="18" charset="0"/>
              </a:rPr>
            </a:br>
            <a:r>
              <a:rPr lang="en-IN" sz="2800" b="1" dirty="0">
                <a:solidFill>
                  <a:schemeClr val="accent3">
                    <a:lumMod val="75000"/>
                  </a:schemeClr>
                </a:solidFill>
                <a:latin typeface="Times New Roman" panose="02020603050405020304" pitchFamily="18" charset="0"/>
                <a:cs typeface="Times New Roman" panose="02020603050405020304" pitchFamily="18" charset="0"/>
              </a:rPr>
              <a:t>         UGC (Autonomous)</a:t>
            </a:r>
            <a:br>
              <a:rPr lang="en-IN" sz="2800" b="1" dirty="0">
                <a:solidFill>
                  <a:schemeClr val="accent3">
                    <a:lumMod val="75000"/>
                  </a:schemeClr>
                </a:solidFill>
                <a:latin typeface="Times New Roman" panose="02020603050405020304" pitchFamily="18" charset="0"/>
                <a:cs typeface="Times New Roman" panose="02020603050405020304" pitchFamily="18" charset="0"/>
              </a:rPr>
            </a:br>
            <a:r>
              <a:rPr lang="en-IN" sz="2800" b="1" dirty="0">
                <a:latin typeface="Times New Roman" panose="02020603050405020304" pitchFamily="18" charset="0"/>
                <a:cs typeface="Times New Roman" panose="02020603050405020304" pitchFamily="18" charset="0"/>
              </a:rPr>
              <a:t>              </a:t>
            </a:r>
            <a:r>
              <a:rPr lang="en-IN" sz="2800" dirty="0" err="1">
                <a:latin typeface="Times New Roman" panose="02020603050405020304" pitchFamily="18" charset="0"/>
                <a:cs typeface="Times New Roman" panose="02020603050405020304" pitchFamily="18" charset="0"/>
              </a:rPr>
              <a:t>Kandlakoya</a:t>
            </a:r>
            <a:r>
              <a:rPr lang="en-IN" sz="2800" dirty="0">
                <a:latin typeface="Times New Roman" panose="02020603050405020304" pitchFamily="18" charset="0"/>
                <a:cs typeface="Times New Roman" panose="02020603050405020304" pitchFamily="18" charset="0"/>
              </a:rPr>
              <a:t>, </a:t>
            </a:r>
            <a:r>
              <a:rPr lang="en-IN" sz="2800" dirty="0" err="1">
                <a:latin typeface="Times New Roman" panose="02020603050405020304" pitchFamily="18" charset="0"/>
                <a:cs typeface="Times New Roman" panose="02020603050405020304" pitchFamily="18" charset="0"/>
              </a:rPr>
              <a:t>Medchal</a:t>
            </a:r>
            <a:r>
              <a:rPr lang="en-IN" sz="2800" dirty="0">
                <a:latin typeface="Times New Roman" panose="02020603050405020304" pitchFamily="18" charset="0"/>
                <a:cs typeface="Times New Roman" panose="02020603050405020304" pitchFamily="18" charset="0"/>
              </a:rPr>
              <a:t> Road, Hyd-501 401</a:t>
            </a:r>
            <a:br>
              <a:rPr lang="en-IN" sz="2800" dirty="0">
                <a:latin typeface="Times New Roman" panose="02020603050405020304" pitchFamily="18" charset="0"/>
                <a:cs typeface="Times New Roman" panose="02020603050405020304" pitchFamily="18" charset="0"/>
              </a:rPr>
            </a:br>
            <a:r>
              <a:rPr lang="en-IN" sz="2800" dirty="0">
                <a:latin typeface="Times New Roman" panose="02020603050405020304" pitchFamily="18" charset="0"/>
                <a:cs typeface="Times New Roman" panose="02020603050405020304" pitchFamily="18" charset="0"/>
              </a:rPr>
              <a:t>     </a:t>
            </a:r>
            <a:r>
              <a:rPr lang="en-IN" sz="2800" b="1" dirty="0">
                <a:solidFill>
                  <a:srgbClr val="FF0000"/>
                </a:solidFill>
                <a:latin typeface="Times New Roman" panose="02020603050405020304" pitchFamily="18" charset="0"/>
                <a:cs typeface="Times New Roman" panose="02020603050405020304" pitchFamily="18" charset="0"/>
              </a:rPr>
              <a:t>Department of Computer Science and Engineering</a:t>
            </a:r>
          </a:p>
          <a:p>
            <a:pPr algn="ctr"/>
            <a:r>
              <a:rPr lang="en-IN" sz="2800" b="1" dirty="0">
                <a:solidFill>
                  <a:srgbClr val="00B050"/>
                </a:solidFill>
                <a:latin typeface="Times New Roman" panose="02020603050405020304" pitchFamily="18" charset="0"/>
                <a:cs typeface="Times New Roman" panose="02020603050405020304" pitchFamily="18" charset="0"/>
              </a:rPr>
              <a:t>     Major Project Review</a:t>
            </a:r>
            <a:endParaRPr lang="en-IN" sz="2800" dirty="0"/>
          </a:p>
          <a:p>
            <a:pPr lvl="0" algn="ctr" eaLnBrk="0" fontAlgn="base" hangingPunct="0">
              <a:spcBef>
                <a:spcPct val="0"/>
              </a:spcBef>
              <a:spcAft>
                <a:spcPct val="0"/>
              </a:spcAft>
              <a:tabLst>
                <a:tab pos="3976688" algn="l"/>
              </a:tabLst>
            </a:pPr>
            <a:endParaRPr lang="en-IN" sz="3200" b="1" dirty="0"/>
          </a:p>
        </p:txBody>
      </p:sp>
      <p:sp>
        <p:nvSpPr>
          <p:cNvPr id="10" name="TextBox 9"/>
          <p:cNvSpPr txBox="1"/>
          <p:nvPr/>
        </p:nvSpPr>
        <p:spPr>
          <a:xfrm>
            <a:off x="1752600" y="2705100"/>
            <a:ext cx="15011400" cy="301621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a:p>
            <a:pPr algn="ctr"/>
            <a:r>
              <a:rPr lang="en-US" sz="3600" b="1" dirty="0">
                <a:latin typeface="Times New Roman" panose="02020603050405020304" pitchFamily="18" charset="0"/>
                <a:cs typeface="Times New Roman" panose="02020603050405020304" pitchFamily="18" charset="0"/>
              </a:rPr>
              <a:t>HCOVBI-CAPS : HATE SPEECH DETECTION USING CONVOLUTIONAL AND BI-DIRECTIONAL GATED RECURRENT UNIT WITH CAPSULE NETWORK</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p>
        </p:txBody>
      </p:sp>
      <p:sp>
        <p:nvSpPr>
          <p:cNvPr id="11" name="TextBox 10"/>
          <p:cNvSpPr txBox="1"/>
          <p:nvPr/>
        </p:nvSpPr>
        <p:spPr>
          <a:xfrm>
            <a:off x="9525000" y="6310451"/>
            <a:ext cx="10591800" cy="2893100"/>
          </a:xfrm>
          <a:prstGeom prst="rect">
            <a:avLst/>
          </a:prstGeom>
          <a:noFill/>
        </p:spPr>
        <p:txBody>
          <a:bodyPr wrap="square" rtlCol="0">
            <a:spAutoFit/>
          </a:bodyPr>
          <a:lstStyle/>
          <a:p>
            <a:endParaRPr lang="en-IN" sz="3600" dirty="0">
              <a:solidFill>
                <a:srgbClr val="FF0000"/>
              </a:solidFill>
              <a:latin typeface="Times New Roman" panose="02020603050405020304" pitchFamily="18" charset="0"/>
              <a:cs typeface="Times New Roman" panose="02020603050405020304" pitchFamily="18" charset="0"/>
            </a:endParaRPr>
          </a:p>
          <a:p>
            <a:r>
              <a:rPr lang="en-IN" sz="3200" dirty="0">
                <a:solidFill>
                  <a:srgbClr val="FF0000"/>
                </a:solidFill>
                <a:latin typeface="Times New Roman" panose="02020603050405020304" pitchFamily="18" charset="0"/>
                <a:cs typeface="Times New Roman" panose="02020603050405020304" pitchFamily="18" charset="0"/>
              </a:rPr>
              <a:t>Presented By</a:t>
            </a:r>
            <a:r>
              <a:rPr lang="en-IN" sz="3200" dirty="0">
                <a:solidFill>
                  <a:srgbClr val="FF0000"/>
                </a:solidFill>
              </a:rPr>
              <a:t>:</a:t>
            </a:r>
            <a:endParaRPr lang="en-IN" sz="3200" dirty="0"/>
          </a:p>
          <a:p>
            <a:r>
              <a:rPr lang="en-IN" sz="3200" dirty="0">
                <a:latin typeface="Times New Roman" panose="02020603050405020304" pitchFamily="18" charset="0"/>
                <a:cs typeface="Times New Roman" panose="02020603050405020304" pitchFamily="18" charset="0"/>
              </a:rPr>
              <a:t>     207R1A05A9 : Pasala Anoohya</a:t>
            </a:r>
          </a:p>
          <a:p>
            <a:r>
              <a:rPr lang="en-IN" sz="3200" dirty="0">
                <a:latin typeface="Times New Roman" panose="02020603050405020304" pitchFamily="18" charset="0"/>
                <a:cs typeface="Times New Roman" panose="02020603050405020304" pitchFamily="18" charset="0"/>
              </a:rPr>
              <a:t>     207R1A05B2 : Ramineni Eakta Gomati  </a:t>
            </a:r>
          </a:p>
          <a:p>
            <a:r>
              <a:rPr lang="en-IN" sz="3200" dirty="0">
                <a:latin typeface="Times New Roman" panose="02020603050405020304" pitchFamily="18" charset="0"/>
                <a:cs typeface="Times New Roman" panose="02020603050405020304" pitchFamily="18" charset="0"/>
              </a:rPr>
              <a:t>     207R1A05A2 : Munugoti Sai Nath</a:t>
            </a:r>
            <a:endParaRPr lang="en-IN" sz="3200" dirty="0"/>
          </a:p>
          <a:p>
            <a:endParaRPr lang="en-IN" dirty="0"/>
          </a:p>
        </p:txBody>
      </p:sp>
      <p:sp>
        <p:nvSpPr>
          <p:cNvPr id="12" name="TextBox 11"/>
          <p:cNvSpPr txBox="1"/>
          <p:nvPr/>
        </p:nvSpPr>
        <p:spPr>
          <a:xfrm>
            <a:off x="1524000" y="7277100"/>
            <a:ext cx="6477000" cy="2000548"/>
          </a:xfrm>
          <a:prstGeom prst="rect">
            <a:avLst/>
          </a:prstGeom>
          <a:noFill/>
        </p:spPr>
        <p:txBody>
          <a:bodyPr wrap="square" rtlCol="0">
            <a:spAutoFit/>
          </a:bodyPr>
          <a:lstStyle/>
          <a:p>
            <a:r>
              <a:rPr lang="en-US" sz="3200" dirty="0">
                <a:solidFill>
                  <a:srgbClr val="FF0000"/>
                </a:solidFill>
                <a:latin typeface="Times New Roman" panose="02020603050405020304" pitchFamily="18" charset="0"/>
                <a:cs typeface="Times New Roman" panose="02020603050405020304" pitchFamily="18" charset="0"/>
              </a:rPr>
              <a:t>Project Guide:</a:t>
            </a:r>
          </a:p>
          <a:p>
            <a:r>
              <a:rPr lang="en-US" sz="3200" dirty="0">
                <a:latin typeface="Times New Roman" panose="02020603050405020304" pitchFamily="18" charset="0"/>
                <a:cs typeface="Times New Roman" panose="02020603050405020304" pitchFamily="18" charset="0"/>
              </a:rPr>
              <a:t>Dr.V. Naresh Kumar</a:t>
            </a:r>
          </a:p>
          <a:p>
            <a:r>
              <a:rPr lang="en-US" sz="3200" dirty="0">
                <a:latin typeface="Times New Roman" panose="02020603050405020304" pitchFamily="18" charset="0"/>
                <a:cs typeface="Times New Roman" panose="02020603050405020304" pitchFamily="18" charset="0"/>
              </a:rPr>
              <a:t>Associate Professor, CSE Department</a:t>
            </a:r>
            <a:endParaRPr lang="en-IN" sz="3200" dirty="0"/>
          </a:p>
          <a:p>
            <a:endParaRPr lang="en-IN" sz="2800" dirty="0"/>
          </a:p>
        </p:txBody>
      </p:sp>
      <p:sp>
        <p:nvSpPr>
          <p:cNvPr id="3" name="TextBox 2"/>
          <p:cNvSpPr txBox="1"/>
          <p:nvPr/>
        </p:nvSpPr>
        <p:spPr>
          <a:xfrm>
            <a:off x="7788665" y="5028241"/>
            <a:ext cx="4191000" cy="707886"/>
          </a:xfrm>
          <a:prstGeom prst="rect">
            <a:avLst/>
          </a:prstGeom>
          <a:noFill/>
        </p:spPr>
        <p:txBody>
          <a:bodyPr wrap="square" rtlCol="0">
            <a:spAutoFit/>
          </a:bodyPr>
          <a:lstStyle/>
          <a:p>
            <a:r>
              <a:rPr lang="en-US" sz="4000" dirty="0">
                <a:solidFill>
                  <a:srgbClr val="FF0000"/>
                </a:solidFill>
              </a:rPr>
              <a:t>BATCH NO-10</a:t>
            </a:r>
          </a:p>
        </p:txBody>
      </p:sp>
    </p:spTree>
    <p:extLst>
      <p:ext uri="{BB962C8B-B14F-4D97-AF65-F5344CB8AC3E}">
        <p14:creationId xmlns:p14="http://schemas.microsoft.com/office/powerpoint/2010/main" val="11084538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extBox 101"/>
          <p:cNvSpPr txBox="1"/>
          <p:nvPr/>
        </p:nvSpPr>
        <p:spPr>
          <a:xfrm>
            <a:off x="1460128" y="715276"/>
            <a:ext cx="9271744" cy="1015663"/>
          </a:xfrm>
          <a:prstGeom prst="rect">
            <a:avLst/>
          </a:prstGeom>
          <a:noFill/>
        </p:spPr>
        <p:txBody>
          <a:bodyPr wrap="square" rtlCol="0">
            <a:spAutoFit/>
          </a:bodyPr>
          <a:lstStyle/>
          <a:p>
            <a:r>
              <a:rPr lang="en-US" sz="6000" b="1" dirty="0">
                <a:latin typeface="Times New Roman" panose="02020603050405020304" pitchFamily="18" charset="0"/>
                <a:cs typeface="Times New Roman" panose="02020603050405020304" pitchFamily="18" charset="0"/>
              </a:rPr>
              <a:t>ARCHITECTURE:</a:t>
            </a:r>
            <a:endParaRPr lang="en-US" sz="6000" dirty="0"/>
          </a:p>
        </p:txBody>
      </p:sp>
      <p:pic>
        <p:nvPicPr>
          <p:cNvPr id="21" name="Picture 20"/>
          <p:cNvPicPr>
            <a:picLocks noChangeAspect="1"/>
          </p:cNvPicPr>
          <p:nvPr/>
        </p:nvPicPr>
        <p:blipFill>
          <a:blip r:embed="rId2"/>
          <a:stretch>
            <a:fillRect/>
          </a:stretch>
        </p:blipFill>
        <p:spPr>
          <a:xfrm>
            <a:off x="3429000" y="1730939"/>
            <a:ext cx="11353800" cy="7098025"/>
          </a:xfrm>
          <a:prstGeom prst="rect">
            <a:avLst/>
          </a:prstGeom>
        </p:spPr>
      </p:pic>
    </p:spTree>
    <p:extLst>
      <p:ext uri="{BB962C8B-B14F-4D97-AF65-F5344CB8AC3E}">
        <p14:creationId xmlns:p14="http://schemas.microsoft.com/office/powerpoint/2010/main" val="602434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5920" y="495300"/>
            <a:ext cx="15087600" cy="2176136"/>
          </a:xfrm>
        </p:spPr>
        <p:txBody>
          <a:bodyPr>
            <a:normAutofit/>
          </a:bodyPr>
          <a:lstStyle/>
          <a:p>
            <a:r>
              <a:rPr lang="en-US" sz="6000" b="1" dirty="0">
                <a:solidFill>
                  <a:schemeClr val="tx1"/>
                </a:solidFill>
                <a:latin typeface="Times New Roman" panose="02020603050405020304" pitchFamily="18" charset="0"/>
                <a:cs typeface="Times New Roman" panose="02020603050405020304" pitchFamily="18" charset="0"/>
              </a:rPr>
              <a:t>MODULES:</a:t>
            </a:r>
          </a:p>
        </p:txBody>
      </p:sp>
      <p:sp>
        <p:nvSpPr>
          <p:cNvPr id="3" name="Content Placeholder 2"/>
          <p:cNvSpPr>
            <a:spLocks noGrp="1"/>
          </p:cNvSpPr>
          <p:nvPr>
            <p:ph idx="1"/>
          </p:nvPr>
        </p:nvSpPr>
        <p:spPr>
          <a:xfrm>
            <a:off x="1828800" y="2650698"/>
            <a:ext cx="15087600" cy="6531402"/>
          </a:xfrm>
        </p:spPr>
        <p:txBody>
          <a:bodyPr>
            <a:normAutofit fontScale="25000" lnSpcReduction="20000"/>
          </a:bodyPr>
          <a:lstStyle/>
          <a:p>
            <a:pPr marL="0" indent="0">
              <a:lnSpc>
                <a:spcPct val="170000"/>
              </a:lnSpc>
              <a:buClr>
                <a:schemeClr val="tx1"/>
              </a:buClr>
              <a:buNone/>
            </a:pPr>
            <a:r>
              <a:rPr lang="en-US" sz="5100" b="1" dirty="0">
                <a:solidFill>
                  <a:schemeClr val="tx1"/>
                </a:solidFill>
                <a:latin typeface="Times New Roman" panose="02020603050405020304" pitchFamily="18" charset="0"/>
                <a:cs typeface="Times New Roman" panose="02020603050405020304" pitchFamily="18" charset="0"/>
              </a:rPr>
              <a:t> </a:t>
            </a:r>
            <a:r>
              <a:rPr lang="en-US" sz="14400" b="1" dirty="0">
                <a:solidFill>
                  <a:schemeClr val="tx1"/>
                </a:solidFill>
                <a:latin typeface="Times New Roman" panose="02020603050405020304" pitchFamily="18" charset="0"/>
                <a:cs typeface="Times New Roman" panose="02020603050405020304" pitchFamily="18" charset="0"/>
              </a:rPr>
              <a:t>Service Provider </a:t>
            </a:r>
            <a:r>
              <a:rPr lang="en-US" sz="13600" b="1" dirty="0">
                <a:solidFill>
                  <a:schemeClr val="tx1"/>
                </a:solidFill>
                <a:latin typeface="Times New Roman" panose="02020603050405020304" pitchFamily="18" charset="0"/>
                <a:cs typeface="Times New Roman" panose="02020603050405020304" pitchFamily="18" charset="0"/>
              </a:rPr>
              <a:t>: </a:t>
            </a:r>
            <a:r>
              <a:rPr lang="en-US" sz="13600" dirty="0">
                <a:solidFill>
                  <a:schemeClr val="tx1"/>
                </a:solidFill>
                <a:latin typeface="Times New Roman" panose="02020603050405020304" pitchFamily="18" charset="0"/>
                <a:cs typeface="Times New Roman" panose="02020603050405020304" pitchFamily="18" charset="0"/>
              </a:rPr>
              <a:t>The Service Provider has to login by using valid user name and password. After login successful he can do some operations.</a:t>
            </a:r>
          </a:p>
          <a:p>
            <a:pPr marL="0" indent="0">
              <a:lnSpc>
                <a:spcPct val="170000"/>
              </a:lnSpc>
              <a:buClr>
                <a:schemeClr val="tx1"/>
              </a:buClr>
              <a:buNone/>
            </a:pPr>
            <a:r>
              <a:rPr lang="en-US" sz="14400" b="1" dirty="0">
                <a:solidFill>
                  <a:schemeClr val="tx1"/>
                </a:solidFill>
                <a:latin typeface="Times New Roman" panose="02020603050405020304" pitchFamily="18" charset="0"/>
                <a:cs typeface="Times New Roman" panose="02020603050405020304" pitchFamily="18" charset="0"/>
              </a:rPr>
              <a:t>View and Authorize User   </a:t>
            </a:r>
            <a:r>
              <a:rPr lang="en-US" sz="9600" b="1" dirty="0">
                <a:solidFill>
                  <a:schemeClr val="tx1"/>
                </a:solidFill>
                <a:latin typeface="Times New Roman" panose="02020603050405020304" pitchFamily="18" charset="0"/>
                <a:cs typeface="Times New Roman" panose="02020603050405020304" pitchFamily="18" charset="0"/>
              </a:rPr>
              <a:t>: </a:t>
            </a:r>
            <a:r>
              <a:rPr lang="en-US" sz="13600" dirty="0">
                <a:solidFill>
                  <a:schemeClr val="tx1"/>
                </a:solidFill>
                <a:latin typeface="Times New Roman" panose="02020603050405020304" pitchFamily="18" charset="0"/>
                <a:cs typeface="Times New Roman" panose="02020603050405020304" pitchFamily="18" charset="0"/>
              </a:rPr>
              <a:t>The admin can view the list of users who all registered. In this, the admin can view the user’s details such as, user name, email, address and admin authorizes the users.</a:t>
            </a:r>
          </a:p>
          <a:p>
            <a:pPr marL="0" indent="0" algn="just">
              <a:lnSpc>
                <a:spcPct val="170000"/>
              </a:lnSpc>
              <a:buNone/>
            </a:pPr>
            <a:r>
              <a:rPr lang="en-US" sz="14400" b="1" dirty="0">
                <a:solidFill>
                  <a:schemeClr val="tx1"/>
                </a:solidFill>
                <a:latin typeface="Times New Roman" panose="02020603050405020304" pitchFamily="18" charset="0"/>
                <a:cs typeface="Times New Roman" panose="02020603050405020304" pitchFamily="18" charset="0"/>
              </a:rPr>
              <a:t>Remote User </a:t>
            </a:r>
            <a:r>
              <a:rPr lang="en-US" sz="8000" dirty="0">
                <a:solidFill>
                  <a:schemeClr val="tx1"/>
                </a:solidFill>
                <a:latin typeface="Times New Roman" panose="02020603050405020304" pitchFamily="18" charset="0"/>
                <a:cs typeface="Times New Roman" panose="02020603050405020304" pitchFamily="18" charset="0"/>
              </a:rPr>
              <a:t>: </a:t>
            </a:r>
            <a:r>
              <a:rPr lang="en-US" sz="13600" dirty="0">
                <a:solidFill>
                  <a:schemeClr val="tx1"/>
                </a:solidFill>
                <a:latin typeface="Times New Roman" panose="02020603050405020304" pitchFamily="18" charset="0"/>
                <a:cs typeface="Times New Roman" panose="02020603050405020304" pitchFamily="18" charset="0"/>
              </a:rPr>
              <a:t>There are n numbers of users are present. User should register before doing any operations. </a:t>
            </a:r>
          </a:p>
          <a:p>
            <a:pPr marL="0" indent="0">
              <a:lnSpc>
                <a:spcPct val="170000"/>
              </a:lnSpc>
              <a:buClr>
                <a:schemeClr val="tx1"/>
              </a:buClr>
              <a:buNone/>
            </a:pPr>
            <a:endParaRPr lang="en-US" sz="13600" dirty="0">
              <a:solidFill>
                <a:schemeClr val="tx1"/>
              </a:solidFill>
              <a:latin typeface="Times New Roman" panose="02020603050405020304" pitchFamily="18" charset="0"/>
              <a:cs typeface="Times New Roman" panose="02020603050405020304" pitchFamily="18" charset="0"/>
            </a:endParaRPr>
          </a:p>
          <a:p>
            <a:pPr marL="0" indent="0">
              <a:buClr>
                <a:schemeClr val="tx1"/>
              </a:buClr>
              <a:buNone/>
            </a:pPr>
            <a:r>
              <a:rPr lang="en-US" sz="4000" dirty="0">
                <a:solidFill>
                  <a:schemeClr val="tx1"/>
                </a:solidFill>
                <a:latin typeface="Times New Roman" panose="02020603050405020304" pitchFamily="18" charset="0"/>
                <a:cs typeface="Times New Roman" panose="02020603050405020304" pitchFamily="18" charset="0"/>
              </a:rPr>
              <a:t>   </a:t>
            </a:r>
          </a:p>
          <a:p>
            <a:pPr marL="0" indent="0">
              <a:buNone/>
            </a:pPr>
            <a:endParaRPr lang="en-US" sz="4000" dirty="0"/>
          </a:p>
        </p:txBody>
      </p:sp>
    </p:spTree>
    <p:extLst>
      <p:ext uri="{BB962C8B-B14F-4D97-AF65-F5344CB8AC3E}">
        <p14:creationId xmlns:p14="http://schemas.microsoft.com/office/powerpoint/2010/main" val="1319541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8D72D61-8645-7977-EEBD-7E4CFB00BD64}"/>
              </a:ext>
            </a:extLst>
          </p:cNvPr>
          <p:cNvSpPr>
            <a:spLocks noGrp="1"/>
          </p:cNvSpPr>
          <p:nvPr>
            <p:ph type="title"/>
          </p:nvPr>
        </p:nvSpPr>
        <p:spPr/>
        <p:txBody>
          <a:bodyPr>
            <a:normAutofit/>
          </a:bodyPr>
          <a:lstStyle/>
          <a:p>
            <a:r>
              <a:rPr lang="en-IN" sz="6000" b="1" dirty="0">
                <a:solidFill>
                  <a:schemeClr val="tx1"/>
                </a:solidFill>
                <a:latin typeface="Times New Roman" panose="02020603050405020304" pitchFamily="18" charset="0"/>
                <a:cs typeface="Times New Roman" panose="02020603050405020304" pitchFamily="18" charset="0"/>
              </a:rPr>
              <a:t>UML DIAGRAMS:</a:t>
            </a:r>
          </a:p>
        </p:txBody>
      </p:sp>
      <p:sp>
        <p:nvSpPr>
          <p:cNvPr id="3" name="Content Placeholder 2">
            <a:extLst>
              <a:ext uri="{FF2B5EF4-FFF2-40B4-BE49-F238E27FC236}">
                <a16:creationId xmlns="" xmlns:a16="http://schemas.microsoft.com/office/drawing/2014/main" id="{E145709E-BCE1-F270-468D-0FA168B3D1F9}"/>
              </a:ext>
            </a:extLst>
          </p:cNvPr>
          <p:cNvSpPr>
            <a:spLocks noGrp="1"/>
          </p:cNvSpPr>
          <p:nvPr>
            <p:ph idx="1"/>
          </p:nvPr>
        </p:nvSpPr>
        <p:spPr/>
        <p:txBody>
          <a:bodyPr>
            <a:normAutofit/>
          </a:bodyPr>
          <a:lstStyle/>
          <a:p>
            <a:r>
              <a:rPr lang="en-IN" sz="4000" dirty="0">
                <a:solidFill>
                  <a:schemeClr val="tx1"/>
                </a:solidFill>
                <a:latin typeface="Times New Roman" panose="02020603050405020304" pitchFamily="18" charset="0"/>
                <a:cs typeface="Times New Roman" panose="02020603050405020304" pitchFamily="18" charset="0"/>
              </a:rPr>
              <a:t>USE CASE DIAGRAM:</a:t>
            </a:r>
          </a:p>
        </p:txBody>
      </p:sp>
      <p:pic>
        <p:nvPicPr>
          <p:cNvPr id="5" name="Picture 4"/>
          <p:cNvPicPr>
            <a:picLocks noChangeAspect="1"/>
          </p:cNvPicPr>
          <p:nvPr/>
        </p:nvPicPr>
        <p:blipFill>
          <a:blip r:embed="rId2"/>
          <a:stretch>
            <a:fillRect/>
          </a:stretch>
        </p:blipFill>
        <p:spPr>
          <a:xfrm>
            <a:off x="6858000" y="2754615"/>
            <a:ext cx="8458200" cy="6602540"/>
          </a:xfrm>
          <a:prstGeom prst="rect">
            <a:avLst/>
          </a:prstGeom>
        </p:spPr>
      </p:pic>
    </p:spTree>
    <p:extLst>
      <p:ext uri="{BB962C8B-B14F-4D97-AF65-F5344CB8AC3E}">
        <p14:creationId xmlns:p14="http://schemas.microsoft.com/office/powerpoint/2010/main" val="988626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90E73278-5A08-96EA-3522-D4470BC00D4F}"/>
              </a:ext>
            </a:extLst>
          </p:cNvPr>
          <p:cNvSpPr/>
          <p:nvPr/>
        </p:nvSpPr>
        <p:spPr>
          <a:xfrm>
            <a:off x="1676400" y="876300"/>
            <a:ext cx="11582400" cy="1143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4000" dirty="0">
                <a:solidFill>
                  <a:schemeClr val="tx1"/>
                </a:solidFill>
                <a:latin typeface="Times New Roman" panose="02020603050405020304" pitchFamily="18" charset="0"/>
                <a:cs typeface="Times New Roman" panose="02020603050405020304" pitchFamily="18" charset="0"/>
              </a:rPr>
              <a:t>CLASS DIAGRAM:</a:t>
            </a:r>
          </a:p>
        </p:txBody>
      </p:sp>
      <p:pic>
        <p:nvPicPr>
          <p:cNvPr id="4" name="Picture 3"/>
          <p:cNvPicPr>
            <a:picLocks noChangeAspect="1"/>
          </p:cNvPicPr>
          <p:nvPr/>
        </p:nvPicPr>
        <p:blipFill>
          <a:blip r:embed="rId2"/>
          <a:stretch>
            <a:fillRect/>
          </a:stretch>
        </p:blipFill>
        <p:spPr>
          <a:xfrm>
            <a:off x="2895600" y="1790700"/>
            <a:ext cx="12191999" cy="7620000"/>
          </a:xfrm>
          <a:prstGeom prst="rect">
            <a:avLst/>
          </a:prstGeom>
        </p:spPr>
      </p:pic>
    </p:spTree>
    <p:extLst>
      <p:ext uri="{BB962C8B-B14F-4D97-AF65-F5344CB8AC3E}">
        <p14:creationId xmlns:p14="http://schemas.microsoft.com/office/powerpoint/2010/main" val="3645704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AC154C46-FE99-DC3D-7CC3-EA4A94C999E1}"/>
              </a:ext>
            </a:extLst>
          </p:cNvPr>
          <p:cNvSpPr txBox="1"/>
          <p:nvPr/>
        </p:nvSpPr>
        <p:spPr>
          <a:xfrm>
            <a:off x="1143000" y="647700"/>
            <a:ext cx="10591800" cy="707886"/>
          </a:xfrm>
          <a:prstGeom prst="rect">
            <a:avLst/>
          </a:prstGeom>
          <a:noFill/>
        </p:spPr>
        <p:txBody>
          <a:bodyPr wrap="square" rtlCol="0">
            <a:spAutoFit/>
          </a:bodyPr>
          <a:lstStyle/>
          <a:p>
            <a:r>
              <a:rPr lang="en-IN" dirty="0"/>
              <a:t> </a:t>
            </a:r>
            <a:r>
              <a:rPr lang="en-IN" sz="4000" dirty="0">
                <a:latin typeface="Times New Roman" panose="02020603050405020304" pitchFamily="18" charset="0"/>
                <a:cs typeface="Times New Roman" panose="02020603050405020304" pitchFamily="18" charset="0"/>
              </a:rPr>
              <a:t>SEQUENCE DIAGRAM:</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4648200" y="1355586"/>
            <a:ext cx="9753600" cy="7978914"/>
          </a:xfrm>
          <a:prstGeom prst="rect">
            <a:avLst/>
          </a:prstGeom>
        </p:spPr>
      </p:pic>
    </p:spTree>
    <p:extLst>
      <p:ext uri="{BB962C8B-B14F-4D97-AF65-F5344CB8AC3E}">
        <p14:creationId xmlns:p14="http://schemas.microsoft.com/office/powerpoint/2010/main" val="23578233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1C7F3E08-F430-EF99-F9DE-4261F9328CE4}"/>
              </a:ext>
            </a:extLst>
          </p:cNvPr>
          <p:cNvSpPr txBox="1"/>
          <p:nvPr/>
        </p:nvSpPr>
        <p:spPr>
          <a:xfrm>
            <a:off x="838200" y="571500"/>
            <a:ext cx="12420600"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ACTIVITY DIAGRAM:</a:t>
            </a:r>
          </a:p>
        </p:txBody>
      </p:sp>
      <p:pic>
        <p:nvPicPr>
          <p:cNvPr id="2" name="Picture 1"/>
          <p:cNvPicPr>
            <a:picLocks noChangeAspect="1"/>
          </p:cNvPicPr>
          <p:nvPr/>
        </p:nvPicPr>
        <p:blipFill>
          <a:blip r:embed="rId2"/>
          <a:stretch>
            <a:fillRect/>
          </a:stretch>
        </p:blipFill>
        <p:spPr>
          <a:xfrm>
            <a:off x="3048000" y="1279387"/>
            <a:ext cx="11810999" cy="7750314"/>
          </a:xfrm>
          <a:prstGeom prst="rect">
            <a:avLst/>
          </a:prstGeom>
        </p:spPr>
      </p:pic>
    </p:spTree>
    <p:extLst>
      <p:ext uri="{BB962C8B-B14F-4D97-AF65-F5344CB8AC3E}">
        <p14:creationId xmlns:p14="http://schemas.microsoft.com/office/powerpoint/2010/main" val="2647291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9C2A066-5AD8-B833-1EA4-B76E3C024A3D}"/>
              </a:ext>
            </a:extLst>
          </p:cNvPr>
          <p:cNvSpPr>
            <a:spLocks noGrp="1"/>
          </p:cNvSpPr>
          <p:nvPr>
            <p:ph type="title"/>
          </p:nvPr>
        </p:nvSpPr>
        <p:spPr/>
        <p:txBody>
          <a:bodyPr>
            <a:normAutofit/>
          </a:bodyPr>
          <a:lstStyle/>
          <a:p>
            <a:r>
              <a:rPr lang="en-US" sz="6000" b="1" dirty="0">
                <a:solidFill>
                  <a:schemeClr val="tx1"/>
                </a:solidFill>
                <a:latin typeface="Times New Roman" panose="02020603050405020304" pitchFamily="18" charset="0"/>
                <a:cs typeface="Times New Roman" panose="02020603050405020304" pitchFamily="18" charset="0"/>
              </a:rPr>
              <a:t>Sample Code </a:t>
            </a:r>
            <a:endParaRPr lang="en-IN" sz="60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347E3623-A255-144C-09C2-E0CC9DD1B7C1}"/>
              </a:ext>
            </a:extLst>
          </p:cNvPr>
          <p:cNvSpPr>
            <a:spLocks noGrp="1"/>
          </p:cNvSpPr>
          <p:nvPr>
            <p:ph idx="1"/>
          </p:nvPr>
        </p:nvSpPr>
        <p:spPr/>
        <p:txBody>
          <a:bodyPr>
            <a:noAutofit/>
          </a:bodyPr>
          <a:lstStyle/>
          <a:p>
            <a:endParaRPr lang="en-IN" sz="3600" dirty="0">
              <a:latin typeface="Times New Roman" panose="02020603050405020304" pitchFamily="18" charset="0"/>
              <a:cs typeface="Times New Roman" panose="02020603050405020304" pitchFamily="18" charset="0"/>
            </a:endParaRPr>
          </a:p>
          <a:p>
            <a:r>
              <a:rPr lang="en-IN" sz="3600" dirty="0">
                <a:solidFill>
                  <a:schemeClr val="tx1"/>
                </a:solidFill>
                <a:latin typeface="Times New Roman" panose="02020603050405020304" pitchFamily="18" charset="0"/>
                <a:cs typeface="Times New Roman" panose="02020603050405020304" pitchFamily="18" charset="0"/>
              </a:rPr>
              <a:t>class </a:t>
            </a:r>
            <a:r>
              <a:rPr lang="en-IN" sz="3600" dirty="0" err="1">
                <a:solidFill>
                  <a:schemeClr val="tx1"/>
                </a:solidFill>
                <a:latin typeface="Times New Roman" panose="02020603050405020304" pitchFamily="18" charset="0"/>
                <a:cs typeface="Times New Roman" panose="02020603050405020304" pitchFamily="18" charset="0"/>
              </a:rPr>
              <a:t>ClientRegister_Form</a:t>
            </a:r>
            <a:r>
              <a:rPr lang="en-IN" sz="3600" dirty="0">
                <a:solidFill>
                  <a:schemeClr val="tx1"/>
                </a:solidFill>
                <a:latin typeface="Times New Roman" panose="02020603050405020304" pitchFamily="18" charset="0"/>
                <a:cs typeface="Times New Roman" panose="02020603050405020304" pitchFamily="18" charset="0"/>
              </a:rPr>
              <a:t>(</a:t>
            </a:r>
            <a:r>
              <a:rPr lang="en-IN" sz="3600" dirty="0" err="1">
                <a:solidFill>
                  <a:schemeClr val="tx1"/>
                </a:solidFill>
                <a:latin typeface="Times New Roman" panose="02020603050405020304" pitchFamily="18" charset="0"/>
                <a:cs typeface="Times New Roman" panose="02020603050405020304" pitchFamily="18" charset="0"/>
              </a:rPr>
              <a:t>forms.ModelForm</a:t>
            </a:r>
            <a:r>
              <a:rPr lang="en-IN" sz="3600" dirty="0">
                <a:solidFill>
                  <a:schemeClr val="tx1"/>
                </a:solidFill>
                <a:latin typeface="Times New Roman" panose="02020603050405020304" pitchFamily="18" charset="0"/>
                <a:cs typeface="Times New Roman" panose="02020603050405020304" pitchFamily="18" charset="0"/>
              </a:rPr>
              <a:t>):</a:t>
            </a:r>
          </a:p>
          <a:p>
            <a:r>
              <a:rPr lang="en-IN" sz="3600" dirty="0">
                <a:solidFill>
                  <a:schemeClr val="tx1"/>
                </a:solidFill>
                <a:latin typeface="Times New Roman" panose="02020603050405020304" pitchFamily="18" charset="0"/>
                <a:cs typeface="Times New Roman" panose="02020603050405020304" pitchFamily="18" charset="0"/>
              </a:rPr>
              <a:t>    password = </a:t>
            </a:r>
            <a:r>
              <a:rPr lang="en-IN" sz="3600" dirty="0" err="1">
                <a:solidFill>
                  <a:schemeClr val="tx1"/>
                </a:solidFill>
                <a:latin typeface="Times New Roman" panose="02020603050405020304" pitchFamily="18" charset="0"/>
                <a:cs typeface="Times New Roman" panose="02020603050405020304" pitchFamily="18" charset="0"/>
              </a:rPr>
              <a:t>forms.CharField</a:t>
            </a:r>
            <a:r>
              <a:rPr lang="en-IN" sz="3600" dirty="0">
                <a:solidFill>
                  <a:schemeClr val="tx1"/>
                </a:solidFill>
                <a:latin typeface="Times New Roman" panose="02020603050405020304" pitchFamily="18" charset="0"/>
                <a:cs typeface="Times New Roman" panose="02020603050405020304" pitchFamily="18" charset="0"/>
              </a:rPr>
              <a:t>(widget=</a:t>
            </a:r>
            <a:r>
              <a:rPr lang="en-IN" sz="3600" dirty="0" err="1">
                <a:solidFill>
                  <a:schemeClr val="tx1"/>
                </a:solidFill>
                <a:latin typeface="Times New Roman" panose="02020603050405020304" pitchFamily="18" charset="0"/>
                <a:cs typeface="Times New Roman" panose="02020603050405020304" pitchFamily="18" charset="0"/>
              </a:rPr>
              <a:t>forms.PasswordInput</a:t>
            </a:r>
            <a:r>
              <a:rPr lang="en-IN" sz="3600" dirty="0">
                <a:solidFill>
                  <a:schemeClr val="tx1"/>
                </a:solidFill>
                <a:latin typeface="Times New Roman" panose="02020603050405020304" pitchFamily="18" charset="0"/>
                <a:cs typeface="Times New Roman" panose="02020603050405020304" pitchFamily="18" charset="0"/>
              </a:rPr>
              <a:t>())</a:t>
            </a:r>
          </a:p>
          <a:p>
            <a:r>
              <a:rPr lang="en-IN" sz="3600" dirty="0">
                <a:solidFill>
                  <a:schemeClr val="tx1"/>
                </a:solidFill>
                <a:latin typeface="Times New Roman" panose="02020603050405020304" pitchFamily="18" charset="0"/>
                <a:cs typeface="Times New Roman" panose="02020603050405020304" pitchFamily="18" charset="0"/>
              </a:rPr>
              <a:t>    email = </a:t>
            </a:r>
            <a:r>
              <a:rPr lang="en-IN" sz="3600" dirty="0" err="1">
                <a:solidFill>
                  <a:schemeClr val="tx1"/>
                </a:solidFill>
                <a:latin typeface="Times New Roman" panose="02020603050405020304" pitchFamily="18" charset="0"/>
                <a:cs typeface="Times New Roman" panose="02020603050405020304" pitchFamily="18" charset="0"/>
              </a:rPr>
              <a:t>forms.EmailField</a:t>
            </a:r>
            <a:r>
              <a:rPr lang="en-IN" sz="3600" dirty="0">
                <a:solidFill>
                  <a:schemeClr val="tx1"/>
                </a:solidFill>
                <a:latin typeface="Times New Roman" panose="02020603050405020304" pitchFamily="18" charset="0"/>
                <a:cs typeface="Times New Roman" panose="02020603050405020304" pitchFamily="18" charset="0"/>
              </a:rPr>
              <a:t>(required=True)</a:t>
            </a:r>
          </a:p>
          <a:p>
            <a:r>
              <a:rPr lang="en-IN" sz="3600" dirty="0">
                <a:solidFill>
                  <a:schemeClr val="tx1"/>
                </a:solidFill>
                <a:latin typeface="Times New Roman" panose="02020603050405020304" pitchFamily="18" charset="0"/>
                <a:cs typeface="Times New Roman" panose="02020603050405020304" pitchFamily="18" charset="0"/>
              </a:rPr>
              <a:t>    class Meta:</a:t>
            </a:r>
          </a:p>
          <a:p>
            <a:r>
              <a:rPr lang="en-IN" sz="3600" dirty="0">
                <a:solidFill>
                  <a:schemeClr val="tx1"/>
                </a:solidFill>
                <a:latin typeface="Times New Roman" panose="02020603050405020304" pitchFamily="18" charset="0"/>
                <a:cs typeface="Times New Roman" panose="02020603050405020304" pitchFamily="18" charset="0"/>
              </a:rPr>
              <a:t>        model = </a:t>
            </a:r>
            <a:r>
              <a:rPr lang="en-IN" sz="3600" dirty="0" err="1">
                <a:solidFill>
                  <a:schemeClr val="tx1"/>
                </a:solidFill>
                <a:latin typeface="Times New Roman" panose="02020603050405020304" pitchFamily="18" charset="0"/>
                <a:cs typeface="Times New Roman" panose="02020603050405020304" pitchFamily="18" charset="0"/>
              </a:rPr>
              <a:t>ClientRegister_Model</a:t>
            </a:r>
            <a:endParaRPr lang="en-IN" sz="3600" dirty="0">
              <a:solidFill>
                <a:schemeClr val="tx1"/>
              </a:solidFill>
              <a:latin typeface="Times New Roman" panose="02020603050405020304" pitchFamily="18" charset="0"/>
              <a:cs typeface="Times New Roman" panose="02020603050405020304" pitchFamily="18" charset="0"/>
            </a:endParaRPr>
          </a:p>
          <a:p>
            <a:r>
              <a:rPr lang="en-IN" sz="3600" dirty="0">
                <a:solidFill>
                  <a:schemeClr val="tx1"/>
                </a:solidFill>
                <a:latin typeface="Times New Roman" panose="02020603050405020304" pitchFamily="18" charset="0"/>
                <a:cs typeface="Times New Roman" panose="02020603050405020304" pitchFamily="18" charset="0"/>
              </a:rPr>
              <a:t>        fields = ("username","email","password","phoneno","country","state","city“)</a:t>
            </a:r>
          </a:p>
        </p:txBody>
      </p:sp>
    </p:spTree>
    <p:extLst>
      <p:ext uri="{BB962C8B-B14F-4D97-AF65-F5344CB8AC3E}">
        <p14:creationId xmlns:p14="http://schemas.microsoft.com/office/powerpoint/2010/main" val="4740055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95994D3A-E934-F72D-F62C-206BE6063577}"/>
              </a:ext>
            </a:extLst>
          </p:cNvPr>
          <p:cNvSpPr txBox="1"/>
          <p:nvPr/>
        </p:nvSpPr>
        <p:spPr>
          <a:xfrm>
            <a:off x="2057400" y="1333500"/>
            <a:ext cx="15011400" cy="7194726"/>
          </a:xfrm>
          <a:prstGeom prst="rect">
            <a:avLst/>
          </a:prstGeom>
          <a:noFill/>
        </p:spPr>
        <p:txBody>
          <a:bodyPr wrap="square" rtlCol="0">
            <a:spAutoFit/>
          </a:bodyPr>
          <a:lstStyle/>
          <a:p>
            <a:endParaRPr lang="en-IN" sz="3600" dirty="0">
              <a:latin typeface="Times New Roman" panose="02020603050405020304" pitchFamily="18" charset="0"/>
              <a:cs typeface="Times New Roman" panose="02020603050405020304" pitchFamily="18" charset="0"/>
            </a:endParaRPr>
          </a:p>
          <a:p>
            <a:pPr>
              <a:lnSpc>
                <a:spcPct val="150000"/>
              </a:lnSpc>
            </a:pPr>
            <a:r>
              <a:rPr lang="en-IN" sz="3600" dirty="0">
                <a:latin typeface="Times New Roman" panose="02020603050405020304" pitchFamily="18" charset="0"/>
                <a:cs typeface="Times New Roman" panose="02020603050405020304" pitchFamily="18" charset="0"/>
              </a:rPr>
              <a:t>class </a:t>
            </a:r>
            <a:r>
              <a:rPr lang="en-IN" sz="3600" dirty="0" err="1">
                <a:latin typeface="Times New Roman" panose="02020603050405020304" pitchFamily="18" charset="0"/>
                <a:cs typeface="Times New Roman" panose="02020603050405020304" pitchFamily="18" charset="0"/>
              </a:rPr>
              <a:t>ClientRegister_Model</a:t>
            </a:r>
            <a:r>
              <a:rPr lang="en-IN" sz="3600" dirty="0">
                <a:latin typeface="Times New Roman" panose="02020603050405020304" pitchFamily="18" charset="0"/>
                <a:cs typeface="Times New Roman" panose="02020603050405020304" pitchFamily="18" charset="0"/>
              </a:rPr>
              <a:t>(</a:t>
            </a:r>
            <a:r>
              <a:rPr lang="en-IN" sz="3600" dirty="0" err="1">
                <a:latin typeface="Times New Roman" panose="02020603050405020304" pitchFamily="18" charset="0"/>
                <a:cs typeface="Times New Roman" panose="02020603050405020304" pitchFamily="18" charset="0"/>
              </a:rPr>
              <a:t>models.Model</a:t>
            </a:r>
            <a:r>
              <a:rPr lang="en-IN" sz="3600" dirty="0">
                <a:latin typeface="Times New Roman" panose="02020603050405020304" pitchFamily="18" charset="0"/>
                <a:cs typeface="Times New Roman" panose="02020603050405020304" pitchFamily="18" charset="0"/>
              </a:rPr>
              <a:t>):</a:t>
            </a:r>
          </a:p>
          <a:p>
            <a:pPr>
              <a:lnSpc>
                <a:spcPct val="150000"/>
              </a:lnSpc>
            </a:pPr>
            <a:r>
              <a:rPr lang="en-IN" sz="3600" dirty="0">
                <a:latin typeface="Times New Roman" panose="02020603050405020304" pitchFamily="18" charset="0"/>
                <a:cs typeface="Times New Roman" panose="02020603050405020304" pitchFamily="18" charset="0"/>
              </a:rPr>
              <a:t>    username = </a:t>
            </a:r>
            <a:r>
              <a:rPr lang="en-IN" sz="3600" dirty="0" err="1">
                <a:latin typeface="Times New Roman" panose="02020603050405020304" pitchFamily="18" charset="0"/>
                <a:cs typeface="Times New Roman" panose="02020603050405020304" pitchFamily="18" charset="0"/>
              </a:rPr>
              <a:t>models.CharField</a:t>
            </a:r>
            <a:r>
              <a:rPr lang="en-IN" sz="3600" dirty="0">
                <a:latin typeface="Times New Roman" panose="02020603050405020304" pitchFamily="18" charset="0"/>
                <a:cs typeface="Times New Roman" panose="02020603050405020304" pitchFamily="18" charset="0"/>
              </a:rPr>
              <a:t>(</a:t>
            </a:r>
            <a:r>
              <a:rPr lang="en-IN" sz="3600" dirty="0" err="1">
                <a:latin typeface="Times New Roman" panose="02020603050405020304" pitchFamily="18" charset="0"/>
                <a:cs typeface="Times New Roman" panose="02020603050405020304" pitchFamily="18" charset="0"/>
              </a:rPr>
              <a:t>max_length</a:t>
            </a:r>
            <a:r>
              <a:rPr lang="en-IN" sz="3600" dirty="0">
                <a:latin typeface="Times New Roman" panose="02020603050405020304" pitchFamily="18" charset="0"/>
                <a:cs typeface="Times New Roman" panose="02020603050405020304" pitchFamily="18" charset="0"/>
              </a:rPr>
              <a:t>=30)</a:t>
            </a:r>
          </a:p>
          <a:p>
            <a:pPr>
              <a:lnSpc>
                <a:spcPct val="150000"/>
              </a:lnSpc>
            </a:pPr>
            <a:r>
              <a:rPr lang="en-IN" sz="3600" dirty="0">
                <a:latin typeface="Times New Roman" panose="02020603050405020304" pitchFamily="18" charset="0"/>
                <a:cs typeface="Times New Roman" panose="02020603050405020304" pitchFamily="18" charset="0"/>
              </a:rPr>
              <a:t>    email = </a:t>
            </a:r>
            <a:r>
              <a:rPr lang="en-IN" sz="3600" dirty="0" err="1">
                <a:latin typeface="Times New Roman" panose="02020603050405020304" pitchFamily="18" charset="0"/>
                <a:cs typeface="Times New Roman" panose="02020603050405020304" pitchFamily="18" charset="0"/>
              </a:rPr>
              <a:t>models.EmailField</a:t>
            </a:r>
            <a:r>
              <a:rPr lang="en-IN" sz="3600" dirty="0">
                <a:latin typeface="Times New Roman" panose="02020603050405020304" pitchFamily="18" charset="0"/>
                <a:cs typeface="Times New Roman" panose="02020603050405020304" pitchFamily="18" charset="0"/>
              </a:rPr>
              <a:t>(</a:t>
            </a:r>
            <a:r>
              <a:rPr lang="en-IN" sz="3600" dirty="0" err="1">
                <a:latin typeface="Times New Roman" panose="02020603050405020304" pitchFamily="18" charset="0"/>
                <a:cs typeface="Times New Roman" panose="02020603050405020304" pitchFamily="18" charset="0"/>
              </a:rPr>
              <a:t>max_length</a:t>
            </a:r>
            <a:r>
              <a:rPr lang="en-IN" sz="3600" dirty="0">
                <a:latin typeface="Times New Roman" panose="02020603050405020304" pitchFamily="18" charset="0"/>
                <a:cs typeface="Times New Roman" panose="02020603050405020304" pitchFamily="18" charset="0"/>
              </a:rPr>
              <a:t>=30)</a:t>
            </a:r>
          </a:p>
          <a:p>
            <a:pPr>
              <a:lnSpc>
                <a:spcPct val="150000"/>
              </a:lnSpc>
            </a:pPr>
            <a:r>
              <a:rPr lang="en-IN" sz="3600" dirty="0">
                <a:latin typeface="Times New Roman" panose="02020603050405020304" pitchFamily="18" charset="0"/>
                <a:cs typeface="Times New Roman" panose="02020603050405020304" pitchFamily="18" charset="0"/>
              </a:rPr>
              <a:t>    password = </a:t>
            </a:r>
            <a:r>
              <a:rPr lang="en-IN" sz="3600" dirty="0" err="1">
                <a:latin typeface="Times New Roman" panose="02020603050405020304" pitchFamily="18" charset="0"/>
                <a:cs typeface="Times New Roman" panose="02020603050405020304" pitchFamily="18" charset="0"/>
              </a:rPr>
              <a:t>models.CharField</a:t>
            </a:r>
            <a:r>
              <a:rPr lang="en-IN" sz="3600" dirty="0">
                <a:latin typeface="Times New Roman" panose="02020603050405020304" pitchFamily="18" charset="0"/>
                <a:cs typeface="Times New Roman" panose="02020603050405020304" pitchFamily="18" charset="0"/>
              </a:rPr>
              <a:t>(</a:t>
            </a:r>
            <a:r>
              <a:rPr lang="en-IN" sz="3600" dirty="0" err="1">
                <a:latin typeface="Times New Roman" panose="02020603050405020304" pitchFamily="18" charset="0"/>
                <a:cs typeface="Times New Roman" panose="02020603050405020304" pitchFamily="18" charset="0"/>
              </a:rPr>
              <a:t>max_length</a:t>
            </a:r>
            <a:r>
              <a:rPr lang="en-IN" sz="3600" dirty="0">
                <a:latin typeface="Times New Roman" panose="02020603050405020304" pitchFamily="18" charset="0"/>
                <a:cs typeface="Times New Roman" panose="02020603050405020304" pitchFamily="18" charset="0"/>
              </a:rPr>
              <a:t>=10)</a:t>
            </a:r>
          </a:p>
          <a:p>
            <a:pPr>
              <a:lnSpc>
                <a:spcPct val="150000"/>
              </a:lnSpc>
            </a:pPr>
            <a:r>
              <a:rPr lang="en-IN" sz="3600" dirty="0">
                <a:latin typeface="Times New Roman" panose="02020603050405020304" pitchFamily="18" charset="0"/>
                <a:cs typeface="Times New Roman" panose="02020603050405020304" pitchFamily="18" charset="0"/>
              </a:rPr>
              <a:t>    </a:t>
            </a:r>
            <a:r>
              <a:rPr lang="en-IN" sz="3600" dirty="0" err="1">
                <a:latin typeface="Times New Roman" panose="02020603050405020304" pitchFamily="18" charset="0"/>
                <a:cs typeface="Times New Roman" panose="02020603050405020304" pitchFamily="18" charset="0"/>
              </a:rPr>
              <a:t>phoneno</a:t>
            </a:r>
            <a:r>
              <a:rPr lang="en-IN" sz="3600" dirty="0">
                <a:latin typeface="Times New Roman" panose="02020603050405020304" pitchFamily="18" charset="0"/>
                <a:cs typeface="Times New Roman" panose="02020603050405020304" pitchFamily="18" charset="0"/>
              </a:rPr>
              <a:t> = </a:t>
            </a:r>
            <a:r>
              <a:rPr lang="en-IN" sz="3600" dirty="0" err="1">
                <a:latin typeface="Times New Roman" panose="02020603050405020304" pitchFamily="18" charset="0"/>
                <a:cs typeface="Times New Roman" panose="02020603050405020304" pitchFamily="18" charset="0"/>
              </a:rPr>
              <a:t>models.CharField</a:t>
            </a:r>
            <a:r>
              <a:rPr lang="en-IN" sz="3600" dirty="0">
                <a:latin typeface="Times New Roman" panose="02020603050405020304" pitchFamily="18" charset="0"/>
                <a:cs typeface="Times New Roman" panose="02020603050405020304" pitchFamily="18" charset="0"/>
              </a:rPr>
              <a:t>(</a:t>
            </a:r>
            <a:r>
              <a:rPr lang="en-IN" sz="3600" dirty="0" err="1">
                <a:latin typeface="Times New Roman" panose="02020603050405020304" pitchFamily="18" charset="0"/>
                <a:cs typeface="Times New Roman" panose="02020603050405020304" pitchFamily="18" charset="0"/>
              </a:rPr>
              <a:t>max_length</a:t>
            </a:r>
            <a:r>
              <a:rPr lang="en-IN" sz="3600" dirty="0">
                <a:latin typeface="Times New Roman" panose="02020603050405020304" pitchFamily="18" charset="0"/>
                <a:cs typeface="Times New Roman" panose="02020603050405020304" pitchFamily="18" charset="0"/>
              </a:rPr>
              <a:t>=10)</a:t>
            </a:r>
          </a:p>
          <a:p>
            <a:pPr>
              <a:lnSpc>
                <a:spcPct val="150000"/>
              </a:lnSpc>
            </a:pPr>
            <a:r>
              <a:rPr lang="en-IN" sz="3600" dirty="0">
                <a:latin typeface="Times New Roman" panose="02020603050405020304" pitchFamily="18" charset="0"/>
                <a:cs typeface="Times New Roman" panose="02020603050405020304" pitchFamily="18" charset="0"/>
              </a:rPr>
              <a:t>    country = </a:t>
            </a:r>
            <a:r>
              <a:rPr lang="en-IN" sz="3600" dirty="0" err="1">
                <a:latin typeface="Times New Roman" panose="02020603050405020304" pitchFamily="18" charset="0"/>
                <a:cs typeface="Times New Roman" panose="02020603050405020304" pitchFamily="18" charset="0"/>
              </a:rPr>
              <a:t>models.CharField</a:t>
            </a:r>
            <a:r>
              <a:rPr lang="en-IN" sz="3600" dirty="0">
                <a:latin typeface="Times New Roman" panose="02020603050405020304" pitchFamily="18" charset="0"/>
                <a:cs typeface="Times New Roman" panose="02020603050405020304" pitchFamily="18" charset="0"/>
              </a:rPr>
              <a:t>(</a:t>
            </a:r>
            <a:r>
              <a:rPr lang="en-IN" sz="3600" dirty="0" err="1">
                <a:latin typeface="Times New Roman" panose="02020603050405020304" pitchFamily="18" charset="0"/>
                <a:cs typeface="Times New Roman" panose="02020603050405020304" pitchFamily="18" charset="0"/>
              </a:rPr>
              <a:t>max_length</a:t>
            </a:r>
            <a:r>
              <a:rPr lang="en-IN" sz="3600" dirty="0">
                <a:latin typeface="Times New Roman" panose="02020603050405020304" pitchFamily="18" charset="0"/>
                <a:cs typeface="Times New Roman" panose="02020603050405020304" pitchFamily="18" charset="0"/>
              </a:rPr>
              <a:t>=30)</a:t>
            </a:r>
          </a:p>
          <a:p>
            <a:pPr>
              <a:lnSpc>
                <a:spcPct val="150000"/>
              </a:lnSpc>
            </a:pPr>
            <a:r>
              <a:rPr lang="en-IN" sz="3600" dirty="0">
                <a:latin typeface="Times New Roman" panose="02020603050405020304" pitchFamily="18" charset="0"/>
                <a:cs typeface="Times New Roman" panose="02020603050405020304" pitchFamily="18" charset="0"/>
              </a:rPr>
              <a:t>    state = </a:t>
            </a:r>
            <a:r>
              <a:rPr lang="en-IN" sz="3600" dirty="0" err="1">
                <a:latin typeface="Times New Roman" panose="02020603050405020304" pitchFamily="18" charset="0"/>
                <a:cs typeface="Times New Roman" panose="02020603050405020304" pitchFamily="18" charset="0"/>
              </a:rPr>
              <a:t>models.CharField</a:t>
            </a:r>
            <a:r>
              <a:rPr lang="en-IN" sz="3600" dirty="0">
                <a:latin typeface="Times New Roman" panose="02020603050405020304" pitchFamily="18" charset="0"/>
                <a:cs typeface="Times New Roman" panose="02020603050405020304" pitchFamily="18" charset="0"/>
              </a:rPr>
              <a:t>(</a:t>
            </a:r>
            <a:r>
              <a:rPr lang="en-IN" sz="3600" dirty="0" err="1">
                <a:latin typeface="Times New Roman" panose="02020603050405020304" pitchFamily="18" charset="0"/>
                <a:cs typeface="Times New Roman" panose="02020603050405020304" pitchFamily="18" charset="0"/>
              </a:rPr>
              <a:t>max_length</a:t>
            </a:r>
            <a:r>
              <a:rPr lang="en-IN" sz="3600" dirty="0">
                <a:latin typeface="Times New Roman" panose="02020603050405020304" pitchFamily="18" charset="0"/>
                <a:cs typeface="Times New Roman" panose="02020603050405020304" pitchFamily="18" charset="0"/>
              </a:rPr>
              <a:t>=30)</a:t>
            </a:r>
          </a:p>
          <a:p>
            <a:pPr>
              <a:lnSpc>
                <a:spcPct val="150000"/>
              </a:lnSpc>
            </a:pPr>
            <a:r>
              <a:rPr lang="en-IN" sz="3600" dirty="0">
                <a:latin typeface="Times New Roman" panose="02020603050405020304" pitchFamily="18" charset="0"/>
                <a:cs typeface="Times New Roman" panose="02020603050405020304" pitchFamily="18" charset="0"/>
              </a:rPr>
              <a:t>    city = </a:t>
            </a:r>
            <a:r>
              <a:rPr lang="en-IN" sz="3600" dirty="0" err="1">
                <a:latin typeface="Times New Roman" panose="02020603050405020304" pitchFamily="18" charset="0"/>
                <a:cs typeface="Times New Roman" panose="02020603050405020304" pitchFamily="18" charset="0"/>
              </a:rPr>
              <a:t>models.CharField</a:t>
            </a:r>
            <a:r>
              <a:rPr lang="en-IN" sz="3600" dirty="0">
                <a:latin typeface="Times New Roman" panose="02020603050405020304" pitchFamily="18" charset="0"/>
                <a:cs typeface="Times New Roman" panose="02020603050405020304" pitchFamily="18" charset="0"/>
              </a:rPr>
              <a:t>(</a:t>
            </a:r>
            <a:r>
              <a:rPr lang="en-IN" sz="3600" dirty="0" err="1">
                <a:latin typeface="Times New Roman" panose="02020603050405020304" pitchFamily="18" charset="0"/>
                <a:cs typeface="Times New Roman" panose="02020603050405020304" pitchFamily="18" charset="0"/>
              </a:rPr>
              <a:t>max_length</a:t>
            </a:r>
            <a:r>
              <a:rPr lang="en-IN" sz="3600" dirty="0">
                <a:latin typeface="Times New Roman" panose="02020603050405020304" pitchFamily="18" charset="0"/>
                <a:cs typeface="Times New Roman" panose="02020603050405020304" pitchFamily="18" charset="0"/>
              </a:rPr>
              <a:t>=30)</a:t>
            </a:r>
          </a:p>
        </p:txBody>
      </p:sp>
    </p:spTree>
    <p:extLst>
      <p:ext uri="{BB962C8B-B14F-4D97-AF65-F5344CB8AC3E}">
        <p14:creationId xmlns:p14="http://schemas.microsoft.com/office/powerpoint/2010/main" val="31709608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58CA390D-02C1-A78D-9E43-4CE22FB9C5CD}"/>
              </a:ext>
            </a:extLst>
          </p:cNvPr>
          <p:cNvSpPr txBox="1"/>
          <p:nvPr/>
        </p:nvSpPr>
        <p:spPr>
          <a:xfrm>
            <a:off x="1371600" y="723900"/>
            <a:ext cx="13258800" cy="1015663"/>
          </a:xfrm>
          <a:prstGeom prst="rect">
            <a:avLst/>
          </a:prstGeom>
          <a:noFill/>
        </p:spPr>
        <p:txBody>
          <a:bodyPr wrap="square" rtlCol="0">
            <a:spAutoFit/>
          </a:bodyPr>
          <a:lstStyle/>
          <a:p>
            <a:r>
              <a:rPr lang="en-US" sz="6000" b="1" dirty="0">
                <a:latin typeface="Times New Roman" panose="02020603050405020304" pitchFamily="18" charset="0"/>
                <a:cs typeface="Times New Roman" panose="02020603050405020304" pitchFamily="18" charset="0"/>
              </a:rPr>
              <a:t>RESULTS</a:t>
            </a:r>
            <a:endParaRPr lang="en-IN" sz="60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 xmlns:a16="http://schemas.microsoft.com/office/drawing/2014/main" id="{34B5F69B-9469-DA71-81CB-C073A7962D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0800" y="1638300"/>
            <a:ext cx="13106400" cy="7372350"/>
          </a:xfrm>
          <a:prstGeom prst="rect">
            <a:avLst/>
          </a:prstGeom>
        </p:spPr>
      </p:pic>
      <p:sp>
        <p:nvSpPr>
          <p:cNvPr id="5" name="TextBox 4">
            <a:extLst>
              <a:ext uri="{FF2B5EF4-FFF2-40B4-BE49-F238E27FC236}">
                <a16:creationId xmlns="" xmlns:a16="http://schemas.microsoft.com/office/drawing/2014/main" id="{ABDF85AE-33A5-B65E-50F3-A42ECCDE4F51}"/>
              </a:ext>
            </a:extLst>
          </p:cNvPr>
          <p:cNvSpPr txBox="1"/>
          <p:nvPr/>
        </p:nvSpPr>
        <p:spPr>
          <a:xfrm>
            <a:off x="7467600" y="8969605"/>
            <a:ext cx="6705600"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Fig 1: </a:t>
            </a:r>
            <a:r>
              <a:rPr lang="en-IN" sz="3600" smtClean="0">
                <a:latin typeface="Times New Roman" panose="02020603050405020304" pitchFamily="18" charset="0"/>
                <a:cs typeface="Times New Roman" panose="02020603050405020304" pitchFamily="18" charset="0"/>
              </a:rPr>
              <a:t>User Login</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4328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D601295A-810B-25CC-3946-809D51D962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0" y="1028700"/>
            <a:ext cx="12801600" cy="7200900"/>
          </a:xfrm>
          <a:prstGeom prst="rect">
            <a:avLst/>
          </a:prstGeom>
        </p:spPr>
      </p:pic>
      <p:sp>
        <p:nvSpPr>
          <p:cNvPr id="4" name="TextBox 3">
            <a:extLst>
              <a:ext uri="{FF2B5EF4-FFF2-40B4-BE49-F238E27FC236}">
                <a16:creationId xmlns="" xmlns:a16="http://schemas.microsoft.com/office/drawing/2014/main" id="{7B7CA988-C705-DD62-9783-74D6E7DCC798}"/>
              </a:ext>
            </a:extLst>
          </p:cNvPr>
          <p:cNvSpPr txBox="1"/>
          <p:nvPr/>
        </p:nvSpPr>
        <p:spPr>
          <a:xfrm>
            <a:off x="7239000" y="8352748"/>
            <a:ext cx="7848600"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Fig 2: </a:t>
            </a:r>
            <a:r>
              <a:rPr lang="en-IN" sz="3600" dirty="0">
                <a:latin typeface="Times New Roman" panose="02020603050405020304" pitchFamily="18" charset="0"/>
                <a:cs typeface="Times New Roman" panose="02020603050405020304" pitchFamily="18" charset="0"/>
              </a:rPr>
              <a:t>User </a:t>
            </a:r>
            <a:r>
              <a:rPr lang="en-IN" sz="3600" dirty="0">
                <a:latin typeface="Times New Roman" panose="02020603050405020304" pitchFamily="18" charset="0"/>
                <a:cs typeface="Times New Roman" panose="02020603050405020304" pitchFamily="18" charset="0"/>
              </a:rPr>
              <a:t>Register</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7082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1257300"/>
            <a:ext cx="14361318" cy="1159335"/>
          </a:xfrm>
        </p:spPr>
        <p:txBody>
          <a:bodyPr/>
          <a:lstStyle/>
          <a:p>
            <a:pPr algn="l"/>
            <a:r>
              <a:rPr lang="en-US" b="1" dirty="0">
                <a:solidFill>
                  <a:schemeClr val="tx1"/>
                </a:solidFill>
                <a:latin typeface="Times New Roman" panose="02020603050405020304" pitchFamily="18" charset="0"/>
                <a:cs typeface="Times New Roman" panose="02020603050405020304" pitchFamily="18" charset="0"/>
              </a:rPr>
              <a:t>CONTENTS</a:t>
            </a:r>
            <a:r>
              <a:rPr lang="en-US" b="1" dirty="0">
                <a:solidFill>
                  <a:schemeClr val="tx1"/>
                </a:solidFill>
              </a:rPr>
              <a:t>:</a:t>
            </a:r>
          </a:p>
        </p:txBody>
      </p:sp>
      <p:sp>
        <p:nvSpPr>
          <p:cNvPr id="3" name="TextBox 2"/>
          <p:cNvSpPr txBox="1"/>
          <p:nvPr/>
        </p:nvSpPr>
        <p:spPr>
          <a:xfrm>
            <a:off x="1752600" y="2933700"/>
            <a:ext cx="7924800" cy="6186309"/>
          </a:xfrm>
          <a:prstGeom prst="rect">
            <a:avLst/>
          </a:prstGeom>
          <a:noFill/>
        </p:spPr>
        <p:txBody>
          <a:bodyPr wrap="square" rtlCol="0">
            <a:spAutoFit/>
          </a:bodyPr>
          <a:lstStyle/>
          <a:p>
            <a:pPr marL="457200" indent="-457200">
              <a:buFont typeface="Wingdings" panose="05000000000000000000" pitchFamily="2" charset="2"/>
              <a:buChar char="Ø"/>
            </a:pPr>
            <a:r>
              <a:rPr lang="en-US" sz="3200" dirty="0"/>
              <a:t> </a:t>
            </a:r>
            <a:r>
              <a:rPr lang="en-US" sz="3600" dirty="0">
                <a:latin typeface="Times New Roman" panose="02020603050405020304" pitchFamily="18" charset="0"/>
                <a:cs typeface="Times New Roman" panose="02020603050405020304" pitchFamily="18" charset="0"/>
              </a:rPr>
              <a:t>Abstract</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Existing System </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Disadvantages of Existing System</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Proposed System</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Advantages of Proposed System</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Hardware and Software Requirements</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Novelty of the project</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Architecture</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Modules</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UML Diagrams</a:t>
            </a:r>
          </a:p>
          <a:p>
            <a:pPr marL="457200" indent="-4572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 Sample Code</a:t>
            </a:r>
          </a:p>
        </p:txBody>
      </p:sp>
      <p:sp>
        <p:nvSpPr>
          <p:cNvPr id="6" name="TextBox 5">
            <a:extLst>
              <a:ext uri="{FF2B5EF4-FFF2-40B4-BE49-F238E27FC236}">
                <a16:creationId xmlns="" xmlns:a16="http://schemas.microsoft.com/office/drawing/2014/main" id="{5DAB6ACD-EAFC-37B0-10F6-0F0AB8161964}"/>
              </a:ext>
            </a:extLst>
          </p:cNvPr>
          <p:cNvSpPr txBox="1"/>
          <p:nvPr/>
        </p:nvSpPr>
        <p:spPr>
          <a:xfrm>
            <a:off x="9677400" y="2933700"/>
            <a:ext cx="7924800" cy="2862322"/>
          </a:xfrm>
          <a:prstGeom prst="rect">
            <a:avLst/>
          </a:prstGeom>
          <a:noFill/>
        </p:spPr>
        <p:txBody>
          <a:bodyPr wrap="square" rtlCol="0">
            <a:spAutoFit/>
          </a:bodyPr>
          <a:lstStyle/>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Results</a:t>
            </a: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Conclusion</a:t>
            </a: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References</a:t>
            </a: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Future Scope</a:t>
            </a:r>
          </a:p>
          <a:p>
            <a:pPr marL="571500" indent="-571500">
              <a:buFont typeface="Wingdings" panose="05000000000000000000" pitchFamily="2" charset="2"/>
              <a:buChar char="Ø"/>
            </a:pPr>
            <a:r>
              <a:rPr lang="en-US" sz="3600" dirty="0" err="1">
                <a:latin typeface="Times New Roman" panose="02020603050405020304" pitchFamily="18" charset="0"/>
                <a:cs typeface="Times New Roman" panose="02020603050405020304" pitchFamily="18" charset="0"/>
              </a:rPr>
              <a:t>Github</a:t>
            </a:r>
            <a:r>
              <a:rPr lang="en-US" sz="3600" dirty="0">
                <a:latin typeface="Times New Roman" panose="02020603050405020304" pitchFamily="18" charset="0"/>
                <a:cs typeface="Times New Roman" panose="02020603050405020304" pitchFamily="18" charset="0"/>
              </a:rPr>
              <a:t> Link</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84429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60871FA2-A078-4360-842F-3FBC6D9A03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2700" y="800100"/>
            <a:ext cx="13182600" cy="7415213"/>
          </a:xfrm>
          <a:prstGeom prst="rect">
            <a:avLst/>
          </a:prstGeom>
        </p:spPr>
      </p:pic>
      <p:sp>
        <p:nvSpPr>
          <p:cNvPr id="4" name="TextBox 3">
            <a:extLst>
              <a:ext uri="{FF2B5EF4-FFF2-40B4-BE49-F238E27FC236}">
                <a16:creationId xmlns="" xmlns:a16="http://schemas.microsoft.com/office/drawing/2014/main" id="{022D2785-2687-2967-86ED-E6FC3DB660AE}"/>
              </a:ext>
            </a:extLst>
          </p:cNvPr>
          <p:cNvSpPr txBox="1"/>
          <p:nvPr/>
        </p:nvSpPr>
        <p:spPr>
          <a:xfrm>
            <a:off x="6705600" y="8215313"/>
            <a:ext cx="7543800"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Fig 3:</a:t>
            </a:r>
            <a:r>
              <a:rPr lang="en-IN" sz="3600" dirty="0">
                <a:latin typeface="Times New Roman" panose="02020603050405020304" pitchFamily="18" charset="0"/>
                <a:cs typeface="Times New Roman" panose="02020603050405020304" pitchFamily="18" charset="0"/>
              </a:rPr>
              <a:t> Service Provider Login</a:t>
            </a:r>
          </a:p>
        </p:txBody>
      </p:sp>
    </p:spTree>
    <p:extLst>
      <p:ext uri="{BB962C8B-B14F-4D97-AF65-F5344CB8AC3E}">
        <p14:creationId xmlns:p14="http://schemas.microsoft.com/office/powerpoint/2010/main" val="334823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C9CF85BD-6151-B542-53BB-972FACE455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6500" y="647700"/>
            <a:ext cx="13335000" cy="7500938"/>
          </a:xfrm>
          <a:prstGeom prst="rect">
            <a:avLst/>
          </a:prstGeom>
        </p:spPr>
      </p:pic>
      <p:sp>
        <p:nvSpPr>
          <p:cNvPr id="4" name="TextBox 3">
            <a:extLst>
              <a:ext uri="{FF2B5EF4-FFF2-40B4-BE49-F238E27FC236}">
                <a16:creationId xmlns="" xmlns:a16="http://schemas.microsoft.com/office/drawing/2014/main" id="{6AFD5557-A977-7903-9742-D3053BCEF503}"/>
              </a:ext>
            </a:extLst>
          </p:cNvPr>
          <p:cNvSpPr txBox="1"/>
          <p:nvPr/>
        </p:nvSpPr>
        <p:spPr>
          <a:xfrm>
            <a:off x="6172200" y="8267700"/>
            <a:ext cx="8839200"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Fig 4: </a:t>
            </a:r>
            <a:r>
              <a:rPr lang="en-IN" sz="3600" dirty="0">
                <a:latin typeface="Times New Roman" panose="02020603050405020304" pitchFamily="18" charset="0"/>
                <a:cs typeface="Times New Roman" panose="02020603050405020304" pitchFamily="18" charset="0"/>
              </a:rPr>
              <a:t>Details of users registered </a:t>
            </a:r>
          </a:p>
        </p:txBody>
      </p:sp>
    </p:spTree>
    <p:extLst>
      <p:ext uri="{BB962C8B-B14F-4D97-AF65-F5344CB8AC3E}">
        <p14:creationId xmlns:p14="http://schemas.microsoft.com/office/powerpoint/2010/main" val="4709510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8B1D6DC4-B270-E635-AF7A-C5B3A06BB6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647700"/>
            <a:ext cx="13868400" cy="7800975"/>
          </a:xfrm>
          <a:prstGeom prst="rect">
            <a:avLst/>
          </a:prstGeom>
        </p:spPr>
      </p:pic>
      <p:sp>
        <p:nvSpPr>
          <p:cNvPr id="4" name="TextBox 3">
            <a:extLst>
              <a:ext uri="{FF2B5EF4-FFF2-40B4-BE49-F238E27FC236}">
                <a16:creationId xmlns="" xmlns:a16="http://schemas.microsoft.com/office/drawing/2014/main" id="{F946F86E-D028-D3F7-B74C-A56F3441C77F}"/>
              </a:ext>
            </a:extLst>
          </p:cNvPr>
          <p:cNvSpPr txBox="1"/>
          <p:nvPr/>
        </p:nvSpPr>
        <p:spPr>
          <a:xfrm>
            <a:off x="6705600" y="8448675"/>
            <a:ext cx="7620000"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Fig 5: </a:t>
            </a:r>
            <a:r>
              <a:rPr lang="en-IN" sz="3600" dirty="0">
                <a:latin typeface="Times New Roman" panose="02020603050405020304" pitchFamily="18" charset="0"/>
                <a:cs typeface="Times New Roman" panose="02020603050405020304" pitchFamily="18" charset="0"/>
              </a:rPr>
              <a:t>Hate Speech Prediction</a:t>
            </a:r>
          </a:p>
        </p:txBody>
      </p:sp>
    </p:spTree>
    <p:extLst>
      <p:ext uri="{BB962C8B-B14F-4D97-AF65-F5344CB8AC3E}">
        <p14:creationId xmlns:p14="http://schemas.microsoft.com/office/powerpoint/2010/main" val="30747857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8DC45A28-B173-857D-1F60-71DFA5D673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4100" y="723900"/>
            <a:ext cx="13639800" cy="7672388"/>
          </a:xfrm>
          <a:prstGeom prst="rect">
            <a:avLst/>
          </a:prstGeom>
        </p:spPr>
      </p:pic>
      <p:sp>
        <p:nvSpPr>
          <p:cNvPr id="4" name="TextBox 3">
            <a:extLst>
              <a:ext uri="{FF2B5EF4-FFF2-40B4-BE49-F238E27FC236}">
                <a16:creationId xmlns="" xmlns:a16="http://schemas.microsoft.com/office/drawing/2014/main" id="{DEDD849C-5EFD-142D-FBA9-977486BDA0D7}"/>
              </a:ext>
            </a:extLst>
          </p:cNvPr>
          <p:cNvSpPr txBox="1"/>
          <p:nvPr/>
        </p:nvSpPr>
        <p:spPr>
          <a:xfrm>
            <a:off x="6629400" y="8572500"/>
            <a:ext cx="9829800"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Fig 6: </a:t>
            </a:r>
            <a:r>
              <a:rPr lang="en-IN" sz="3600" dirty="0">
                <a:latin typeface="Times New Roman" panose="02020603050405020304" pitchFamily="18" charset="0"/>
                <a:cs typeface="Times New Roman" panose="02020603050405020304" pitchFamily="18" charset="0"/>
              </a:rPr>
              <a:t>Hate Speech Result</a:t>
            </a:r>
          </a:p>
        </p:txBody>
      </p:sp>
    </p:spTree>
    <p:extLst>
      <p:ext uri="{BB962C8B-B14F-4D97-AF65-F5344CB8AC3E}">
        <p14:creationId xmlns:p14="http://schemas.microsoft.com/office/powerpoint/2010/main" val="2071838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1F258774-F33A-1166-1FC3-B9EC118F5E0B}"/>
              </a:ext>
            </a:extLst>
          </p:cNvPr>
          <p:cNvSpPr>
            <a:spLocks noGrp="1"/>
          </p:cNvSpPr>
          <p:nvPr>
            <p:ph idx="1"/>
          </p:nvPr>
        </p:nvSpPr>
        <p:spPr>
          <a:xfrm>
            <a:off x="2667000" y="2476500"/>
            <a:ext cx="14478000" cy="6731000"/>
          </a:xfrm>
        </p:spPr>
        <p:txBody>
          <a:bodyPr>
            <a:noAutofit/>
          </a:bodyPr>
          <a:lstStyle/>
          <a:p>
            <a:pPr marL="0" indent="0">
              <a:buNone/>
            </a:pPr>
            <a:r>
              <a:rPr lang="en-US" sz="3200" dirty="0">
                <a:solidFill>
                  <a:schemeClr val="tx1"/>
                </a:solidFill>
              </a:rPr>
              <a:t>           </a:t>
            </a:r>
            <a:endParaRPr lang="en-US" sz="3200" dirty="0">
              <a:latin typeface="Times New Roman" panose="02020603050405020304" pitchFamily="18" charset="0"/>
              <a:cs typeface="Times New Roman" panose="0202060305040502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1231566600"/>
              </p:ext>
            </p:extLst>
          </p:nvPr>
        </p:nvGraphicFramePr>
        <p:xfrm>
          <a:off x="1752600" y="1473783"/>
          <a:ext cx="12192000" cy="1005840"/>
        </p:xfrm>
        <a:graphic>
          <a:graphicData uri="http://schemas.openxmlformats.org/drawingml/2006/table">
            <a:tbl>
              <a:tblPr firstRow="1" bandRow="1">
                <a:tableStyleId>{5C22544A-7EE6-4342-B048-85BDC9FD1C3A}</a:tableStyleId>
              </a:tblPr>
              <a:tblGrid>
                <a:gridCol w="12192000">
                  <a:extLst>
                    <a:ext uri="{9D8B030D-6E8A-4147-A177-3AD203B41FA5}">
                      <a16:colId xmlns="" xmlns:a16="http://schemas.microsoft.com/office/drawing/2014/main" val="20000"/>
                    </a:ext>
                  </a:extLst>
                </a:gridCol>
              </a:tblGrid>
              <a:tr h="370840">
                <a:tc>
                  <a:txBody>
                    <a:bodyPr/>
                    <a:lstStyle/>
                    <a:p>
                      <a:r>
                        <a:rPr lang="en-IN" sz="6000" dirty="0">
                          <a:solidFill>
                            <a:schemeClr val="tx1"/>
                          </a:solidFill>
                          <a:latin typeface="Times New Roman" panose="02020603050405020304" pitchFamily="18" charset="0"/>
                          <a:cs typeface="Times New Roman" panose="02020603050405020304" pitchFamily="18" charset="0"/>
                        </a:rPr>
                        <a:t>CONCLUSION:</a:t>
                      </a:r>
                    </a:p>
                  </a:txBody>
                  <a:tcPr>
                    <a:solidFill>
                      <a:schemeClr val="bg1"/>
                    </a:solidFill>
                  </a:tcPr>
                </a:tc>
                <a:extLst>
                  <a:ext uri="{0D108BD9-81ED-4DB2-BD59-A6C34878D82A}">
                    <a16:rowId xmlns="" xmlns:a16="http://schemas.microsoft.com/office/drawing/2014/main" val="10000"/>
                  </a:ext>
                </a:extLst>
              </a:tr>
            </a:tbl>
          </a:graphicData>
        </a:graphic>
      </p:graphicFrame>
      <p:sp>
        <p:nvSpPr>
          <p:cNvPr id="4" name="TextBox 3"/>
          <p:cNvSpPr txBox="1"/>
          <p:nvPr/>
        </p:nvSpPr>
        <p:spPr>
          <a:xfrm>
            <a:off x="1371600" y="2628900"/>
            <a:ext cx="14935200" cy="4862870"/>
          </a:xfrm>
          <a:prstGeom prst="rect">
            <a:avLst/>
          </a:prstGeom>
          <a:noFill/>
        </p:spPr>
        <p:txBody>
          <a:bodyPr wrap="square" rtlCol="0">
            <a:spAutoFit/>
          </a:bodyPr>
          <a:lstStyle/>
          <a:p>
            <a:pPr lvl="1"/>
            <a:endParaRPr lang="en-US" sz="3600" dirty="0"/>
          </a:p>
          <a:p>
            <a:pPr marL="914400" lvl="1" indent="-457200">
              <a:buFont typeface="Wingdings" panose="05000000000000000000" pitchFamily="2" charset="2"/>
              <a:buChar char="v"/>
            </a:pPr>
            <a:r>
              <a:rPr lang="en-US" sz="3600" dirty="0"/>
              <a:t> </a:t>
            </a:r>
            <a:r>
              <a:rPr lang="en-US" sz="3400" dirty="0">
                <a:latin typeface="Times New Roman" panose="02020603050405020304" pitchFamily="18" charset="0"/>
                <a:cs typeface="Times New Roman" panose="02020603050405020304" pitchFamily="18" charset="0"/>
              </a:rPr>
              <a:t>A Novel deep neural network model, </a:t>
            </a:r>
            <a:r>
              <a:rPr lang="en-US" sz="3400" dirty="0" err="1">
                <a:latin typeface="Times New Roman" panose="02020603050405020304" pitchFamily="18" charset="0"/>
                <a:cs typeface="Times New Roman" panose="02020603050405020304" pitchFamily="18" charset="0"/>
              </a:rPr>
              <a:t>HCovBi</a:t>
            </a:r>
            <a:r>
              <a:rPr lang="en-US" sz="3400" dirty="0">
                <a:latin typeface="Times New Roman" panose="02020603050405020304" pitchFamily="18" charset="0"/>
                <a:cs typeface="Times New Roman" panose="02020603050405020304" pitchFamily="18" charset="0"/>
              </a:rPr>
              <a:t>-Caps, integrating the convolutional , BIGRU, and capsule network layers for hate speech detection</a:t>
            </a:r>
          </a:p>
          <a:p>
            <a:pPr lvl="1"/>
            <a:endParaRPr lang="en-US" sz="3400" dirty="0">
              <a:latin typeface="Times New Roman" panose="02020603050405020304" pitchFamily="18" charset="0"/>
              <a:cs typeface="Times New Roman" panose="02020603050405020304" pitchFamily="18" charset="0"/>
            </a:endParaRPr>
          </a:p>
          <a:p>
            <a:pPr marL="914400" lvl="1" indent="-457200">
              <a:buFont typeface="Wingdings" panose="05000000000000000000" pitchFamily="2" charset="2"/>
              <a:buChar char="v"/>
            </a:pPr>
            <a:r>
              <a:rPr lang="en-US" sz="3400" dirty="0">
                <a:latin typeface="Times New Roman" panose="02020603050405020304" pitchFamily="18" charset="0"/>
                <a:cs typeface="Times New Roman" panose="02020603050405020304" pitchFamily="18" charset="0"/>
              </a:rPr>
              <a:t>The Proposed model shows the best performance on the unbalanced dataset considering accuracy.</a:t>
            </a:r>
          </a:p>
          <a:p>
            <a:pPr marL="914400" lvl="1" indent="-457200">
              <a:buFont typeface="Wingdings" panose="05000000000000000000" pitchFamily="2" charset="2"/>
              <a:buChar char="v"/>
            </a:pPr>
            <a:endParaRPr lang="en-US" sz="3400" dirty="0">
              <a:latin typeface="Times New Roman" panose="02020603050405020304" pitchFamily="18" charset="0"/>
              <a:cs typeface="Times New Roman" panose="02020603050405020304" pitchFamily="18" charset="0"/>
            </a:endParaRPr>
          </a:p>
          <a:p>
            <a:pPr marL="914400" lvl="1" indent="-457200">
              <a:buFont typeface="Wingdings" panose="05000000000000000000" pitchFamily="2" charset="2"/>
              <a:buChar char="v"/>
            </a:pPr>
            <a:r>
              <a:rPr lang="en-US" sz="3400" dirty="0">
                <a:latin typeface="Times New Roman" panose="02020603050405020304" pitchFamily="18" charset="0"/>
                <a:cs typeface="Times New Roman" panose="02020603050405020304" pitchFamily="18" charset="0"/>
              </a:rPr>
              <a:t>The Proposed mode has shown significantly improved performance over the sate-of –art and baseline methods.</a:t>
            </a:r>
            <a:endParaRPr lang="en-US" sz="3200" dirty="0"/>
          </a:p>
        </p:txBody>
      </p:sp>
    </p:spTree>
    <p:extLst>
      <p:ext uri="{BB962C8B-B14F-4D97-AF65-F5344CB8AC3E}">
        <p14:creationId xmlns:p14="http://schemas.microsoft.com/office/powerpoint/2010/main" val="21175807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0F2FCB7-AAF6-0B39-5465-AC0FE8141663}"/>
              </a:ext>
            </a:extLst>
          </p:cNvPr>
          <p:cNvSpPr>
            <a:spLocks noGrp="1"/>
          </p:cNvSpPr>
          <p:nvPr>
            <p:ph type="title"/>
          </p:nvPr>
        </p:nvSpPr>
        <p:spPr/>
        <p:txBody>
          <a:bodyPr>
            <a:normAutofit/>
          </a:bodyPr>
          <a:lstStyle/>
          <a:p>
            <a:r>
              <a:rPr lang="en-US" sz="6000" b="1" dirty="0">
                <a:solidFill>
                  <a:schemeClr val="tx1"/>
                </a:solidFill>
                <a:latin typeface="Times New Roman" panose="02020603050405020304" pitchFamily="18" charset="0"/>
                <a:cs typeface="Times New Roman" panose="02020603050405020304" pitchFamily="18" charset="0"/>
              </a:rPr>
              <a:t>REFERENCES</a:t>
            </a:r>
            <a:endParaRPr lang="en-IN" sz="6000"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C515FA34-42A2-1A9D-D733-550CA3277C19}"/>
              </a:ext>
            </a:extLst>
          </p:cNvPr>
          <p:cNvSpPr>
            <a:spLocks noGrp="1"/>
          </p:cNvSpPr>
          <p:nvPr>
            <p:ph idx="1"/>
          </p:nvPr>
        </p:nvSpPr>
        <p:spPr/>
        <p:txBody>
          <a:bodyPr>
            <a:normAutofit lnSpcReduction="10000"/>
          </a:bodyPr>
          <a:lstStyle/>
          <a:p>
            <a:pPr>
              <a:buClr>
                <a:schemeClr val="tx1"/>
              </a:buClr>
              <a:buFont typeface="Arial" panose="020B0604020202020204" pitchFamily="34" charset="0"/>
              <a:buChar char="•"/>
            </a:pPr>
            <a:endParaRPr lang="en-IN" sz="3600" dirty="0">
              <a:latin typeface="Times New Roman" panose="02020603050405020304" pitchFamily="18" charset="0"/>
              <a:cs typeface="Times New Roman" panose="02020603050405020304" pitchFamily="18" charset="0"/>
            </a:endParaRPr>
          </a:p>
          <a:p>
            <a:pPr>
              <a:lnSpc>
                <a:spcPct val="150000"/>
              </a:lnSpc>
              <a:buClr>
                <a:schemeClr val="tx1"/>
              </a:buClr>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F. Del Vigna, A. Cimino, F. </a:t>
            </a:r>
            <a:r>
              <a:rPr lang="en-IN" sz="3600" dirty="0" err="1">
                <a:latin typeface="Times New Roman" panose="02020603050405020304" pitchFamily="18" charset="0"/>
                <a:cs typeface="Times New Roman" panose="02020603050405020304" pitchFamily="18" charset="0"/>
              </a:rPr>
              <a:t>Dell’Orletta</a:t>
            </a:r>
            <a:r>
              <a:rPr lang="en-IN" sz="3600" dirty="0">
                <a:latin typeface="Times New Roman" panose="02020603050405020304" pitchFamily="18" charset="0"/>
                <a:cs typeface="Times New Roman" panose="02020603050405020304" pitchFamily="18" charset="0"/>
              </a:rPr>
              <a:t>, M. </a:t>
            </a:r>
            <a:r>
              <a:rPr lang="en-IN" sz="3600" dirty="0" err="1">
                <a:latin typeface="Times New Roman" panose="02020603050405020304" pitchFamily="18" charset="0"/>
                <a:cs typeface="Times New Roman" panose="02020603050405020304" pitchFamily="18" charset="0"/>
              </a:rPr>
              <a:t>Petrocchi</a:t>
            </a:r>
            <a:r>
              <a:rPr lang="en-IN" sz="3600" dirty="0">
                <a:latin typeface="Times New Roman" panose="02020603050405020304" pitchFamily="18" charset="0"/>
                <a:cs typeface="Times New Roman" panose="02020603050405020304" pitchFamily="18" charset="0"/>
              </a:rPr>
              <a:t>, </a:t>
            </a:r>
            <a:r>
              <a:rPr lang="en-IN" sz="3600" dirty="0" err="1">
                <a:latin typeface="Times New Roman" panose="02020603050405020304" pitchFamily="18" charset="0"/>
                <a:cs typeface="Times New Roman" panose="02020603050405020304" pitchFamily="18" charset="0"/>
              </a:rPr>
              <a:t>andM</a:t>
            </a:r>
            <a:r>
              <a:rPr lang="en-IN" sz="3600" dirty="0">
                <a:latin typeface="Times New Roman" panose="02020603050405020304" pitchFamily="18" charset="0"/>
                <a:cs typeface="Times New Roman" panose="02020603050405020304" pitchFamily="18" charset="0"/>
              </a:rPr>
              <a:t>. Tesconi, “Hate me, hate me not: Hate speech detection on Facebook,” in Proc. 1st Italian </a:t>
            </a:r>
            <a:r>
              <a:rPr lang="en-IN" sz="3600" dirty="0" err="1">
                <a:latin typeface="Times New Roman" panose="02020603050405020304" pitchFamily="18" charset="0"/>
                <a:cs typeface="Times New Roman" panose="02020603050405020304" pitchFamily="18" charset="0"/>
              </a:rPr>
              <a:t>Conf.Cybersecurity</a:t>
            </a:r>
            <a:r>
              <a:rPr lang="en-IN" sz="3600" dirty="0">
                <a:latin typeface="Times New Roman" panose="02020603050405020304" pitchFamily="18" charset="0"/>
                <a:cs typeface="Times New Roman" panose="02020603050405020304" pitchFamily="18" charset="0"/>
              </a:rPr>
              <a:t>, 2017, pp. 86–95. </a:t>
            </a:r>
          </a:p>
          <a:p>
            <a:pPr>
              <a:lnSpc>
                <a:spcPct val="150000"/>
              </a:lnSpc>
              <a:buClr>
                <a:schemeClr val="tx1"/>
              </a:buClr>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T. Davidson, D. </a:t>
            </a:r>
            <a:r>
              <a:rPr lang="en-IN" sz="3600" dirty="0" err="1">
                <a:latin typeface="Times New Roman" panose="02020603050405020304" pitchFamily="18" charset="0"/>
                <a:cs typeface="Times New Roman" panose="02020603050405020304" pitchFamily="18" charset="0"/>
              </a:rPr>
              <a:t>Warmsley</a:t>
            </a:r>
            <a:r>
              <a:rPr lang="en-IN" sz="3600" dirty="0">
                <a:latin typeface="Times New Roman" panose="02020603050405020304" pitchFamily="18" charset="0"/>
                <a:cs typeface="Times New Roman" panose="02020603050405020304" pitchFamily="18" charset="0"/>
              </a:rPr>
              <a:t>, M. Macy, and </a:t>
            </a:r>
            <a:r>
              <a:rPr lang="en-IN" sz="3600" dirty="0" err="1">
                <a:latin typeface="Times New Roman" panose="02020603050405020304" pitchFamily="18" charset="0"/>
                <a:cs typeface="Times New Roman" panose="02020603050405020304" pitchFamily="18" charset="0"/>
              </a:rPr>
              <a:t>I.Weber,“Automated</a:t>
            </a:r>
            <a:r>
              <a:rPr lang="en-IN" sz="3600" dirty="0">
                <a:latin typeface="Times New Roman" panose="02020603050405020304" pitchFamily="18" charset="0"/>
                <a:cs typeface="Times New Roman" panose="02020603050405020304" pitchFamily="18" charset="0"/>
              </a:rPr>
              <a:t> hate speech detection and the problem of offensive language,” in Proc. 11th Int. AAAI Conf. Web Social Media, 2017, pp. 512–515.</a:t>
            </a:r>
          </a:p>
        </p:txBody>
      </p:sp>
    </p:spTree>
    <p:extLst>
      <p:ext uri="{BB962C8B-B14F-4D97-AF65-F5344CB8AC3E}">
        <p14:creationId xmlns:p14="http://schemas.microsoft.com/office/powerpoint/2010/main" val="23209618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2A44045-3055-E686-E677-A595F088497E}"/>
              </a:ext>
            </a:extLst>
          </p:cNvPr>
          <p:cNvSpPr>
            <a:spLocks noGrp="1"/>
          </p:cNvSpPr>
          <p:nvPr>
            <p:ph type="title"/>
          </p:nvPr>
        </p:nvSpPr>
        <p:spPr/>
        <p:txBody>
          <a:bodyPr>
            <a:normAutofit/>
          </a:bodyPr>
          <a:lstStyle/>
          <a:p>
            <a:r>
              <a:rPr lang="en-US" sz="6000" b="1" dirty="0">
                <a:solidFill>
                  <a:schemeClr val="tx1"/>
                </a:solidFill>
                <a:latin typeface="Times New Roman" panose="02020603050405020304" pitchFamily="18" charset="0"/>
                <a:cs typeface="Times New Roman" panose="02020603050405020304" pitchFamily="18" charset="0"/>
              </a:rPr>
              <a:t>FUTURE SCOPE</a:t>
            </a:r>
            <a:endParaRPr lang="en-IN" sz="60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3100760F-385A-8201-6A8D-1C1C74A77F73}"/>
              </a:ext>
            </a:extLst>
          </p:cNvPr>
          <p:cNvSpPr>
            <a:spLocks noGrp="1"/>
          </p:cNvSpPr>
          <p:nvPr>
            <p:ph idx="1"/>
          </p:nvPr>
        </p:nvSpPr>
        <p:spPr/>
        <p:txBody>
          <a:bodyPr>
            <a:normAutofit/>
          </a:bodyPr>
          <a:lstStyle/>
          <a:p>
            <a:pPr>
              <a:lnSpc>
                <a:spcPct val="150000"/>
              </a:lnSpc>
              <a:buClr>
                <a:schemeClr val="tx1"/>
              </a:buClr>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The proposed </a:t>
            </a:r>
            <a:r>
              <a:rPr lang="en-US" sz="3600" dirty="0" err="1">
                <a:latin typeface="Times New Roman" panose="02020603050405020304" pitchFamily="18" charset="0"/>
                <a:cs typeface="Times New Roman" panose="02020603050405020304" pitchFamily="18" charset="0"/>
              </a:rPr>
              <a:t>HCovBi</a:t>
            </a:r>
            <a:r>
              <a:rPr lang="en-US" sz="3600" dirty="0">
                <a:latin typeface="Times New Roman" panose="02020603050405020304" pitchFamily="18" charset="0"/>
                <a:cs typeface="Times New Roman" panose="02020603050405020304" pitchFamily="18" charset="0"/>
              </a:rPr>
              <a:t>-Caps model detects hateful content with different contextual orientations. However, we can further improve it in detecting hate content considering different contextual semantic. </a:t>
            </a:r>
          </a:p>
          <a:p>
            <a:pPr>
              <a:lnSpc>
                <a:spcPct val="150000"/>
              </a:lnSpc>
              <a:buClr>
                <a:schemeClr val="tx1"/>
              </a:buClr>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Further, </a:t>
            </a:r>
            <a:r>
              <a:rPr lang="en-US" sz="3600" dirty="0" err="1">
                <a:latin typeface="Times New Roman" panose="02020603050405020304" pitchFamily="18" charset="0"/>
                <a:cs typeface="Times New Roman" panose="02020603050405020304" pitchFamily="18" charset="0"/>
              </a:rPr>
              <a:t>HCovBi</a:t>
            </a:r>
            <a:r>
              <a:rPr lang="en-US" sz="3600" dirty="0">
                <a:latin typeface="Times New Roman" panose="02020603050405020304" pitchFamily="18" charset="0"/>
                <a:cs typeface="Times New Roman" panose="02020603050405020304" pitchFamily="18" charset="0"/>
              </a:rPr>
              <a:t>-Caps does not exploit the sentiment and users’ profile-related features, which may be effective. </a:t>
            </a:r>
          </a:p>
          <a:p>
            <a:pPr>
              <a:lnSpc>
                <a:spcPct val="150000"/>
              </a:lnSpc>
              <a:buClr>
                <a:schemeClr val="tx1"/>
              </a:buClr>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We can also evaluate </a:t>
            </a:r>
            <a:r>
              <a:rPr lang="en-US" sz="3600" dirty="0" err="1">
                <a:latin typeface="Times New Roman" panose="02020603050405020304" pitchFamily="18" charset="0"/>
                <a:cs typeface="Times New Roman" panose="02020603050405020304" pitchFamily="18" charset="0"/>
              </a:rPr>
              <a:t>HCovBi</a:t>
            </a:r>
            <a:r>
              <a:rPr lang="en-US" sz="3600" dirty="0">
                <a:latin typeface="Times New Roman" panose="02020603050405020304" pitchFamily="18" charset="0"/>
                <a:cs typeface="Times New Roman" panose="02020603050405020304" pitchFamily="18" charset="0"/>
              </a:rPr>
              <a:t>-Caps over more diverse datasets. </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87339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dirty="0" smtClean="0">
                <a:latin typeface="Times New Roman" panose="02020603050405020304" pitchFamily="18" charset="0"/>
                <a:cs typeface="Times New Roman" panose="02020603050405020304" pitchFamily="18" charset="0"/>
              </a:rPr>
              <a:t>GITHUB LINK</a:t>
            </a:r>
            <a:endParaRPr lang="en-US" sz="60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endParaRPr lang="en-US" sz="3600" dirty="0" smtClean="0">
              <a:latin typeface="Times New Roman" panose="02020603050405020304" pitchFamily="18" charset="0"/>
              <a:cs typeface="Times New Roman" panose="02020603050405020304" pitchFamily="18" charset="0"/>
              <a:hlinkClick r:id="rId2"/>
            </a:endParaRPr>
          </a:p>
          <a:p>
            <a:endParaRPr lang="en-US" sz="3600" dirty="0">
              <a:latin typeface="Times New Roman" panose="02020603050405020304" pitchFamily="18" charset="0"/>
              <a:cs typeface="Times New Roman" panose="02020603050405020304" pitchFamily="18" charset="0"/>
              <a:hlinkClick r:id="rId2"/>
            </a:endParaRPr>
          </a:p>
          <a:p>
            <a:endParaRPr lang="en-US" sz="3600" dirty="0" smtClean="0">
              <a:latin typeface="Times New Roman" panose="02020603050405020304" pitchFamily="18" charset="0"/>
              <a:cs typeface="Times New Roman" panose="02020603050405020304" pitchFamily="18" charset="0"/>
              <a:hlinkClick r:id="rId2"/>
            </a:endParaRPr>
          </a:p>
          <a:p>
            <a:r>
              <a:rPr lang="en-US" sz="3600" dirty="0" smtClean="0">
                <a:latin typeface="Times New Roman" panose="02020603050405020304" pitchFamily="18" charset="0"/>
                <a:cs typeface="Times New Roman" panose="02020603050405020304" pitchFamily="18" charset="0"/>
                <a:hlinkClick r:id="rId2"/>
              </a:rPr>
              <a:t>https://github.com/Anoohyapasala/Hate-Speech-Detection</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6750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810000" y="3543300"/>
            <a:ext cx="10744200" cy="1891543"/>
          </a:xfrm>
          <a:prstGeom prst="rect">
            <a:avLst/>
          </a:prstGeom>
        </p:spPr>
        <p:txBody>
          <a:bodyPr vert="horz" wrap="square" lIns="0" tIns="13970" rIns="0" bIns="0" rtlCol="0">
            <a:spAutoFit/>
          </a:bodyPr>
          <a:lstStyle/>
          <a:p>
            <a:pPr marL="12700">
              <a:lnSpc>
                <a:spcPct val="100000"/>
              </a:lnSpc>
              <a:spcBef>
                <a:spcPts val="110"/>
              </a:spcBef>
              <a:tabLst>
                <a:tab pos="5382260" algn="l"/>
              </a:tabLst>
            </a:pPr>
            <a:r>
              <a:rPr sz="12200" b="1" spc="685" dirty="0">
                <a:latin typeface="Times New Roman" panose="02020603050405020304" pitchFamily="18" charset="0"/>
                <a:cs typeface="Times New Roman" panose="02020603050405020304" pitchFamily="18" charset="0"/>
              </a:rPr>
              <a:t>T</a:t>
            </a:r>
            <a:r>
              <a:rPr sz="12200" b="1" spc="910" dirty="0">
                <a:latin typeface="Times New Roman" panose="02020603050405020304" pitchFamily="18" charset="0"/>
                <a:cs typeface="Times New Roman" panose="02020603050405020304" pitchFamily="18" charset="0"/>
              </a:rPr>
              <a:t>H</a:t>
            </a:r>
            <a:r>
              <a:rPr sz="12200" b="1" spc="1290" dirty="0">
                <a:latin typeface="Times New Roman" panose="02020603050405020304" pitchFamily="18" charset="0"/>
                <a:cs typeface="Times New Roman" panose="02020603050405020304" pitchFamily="18" charset="0"/>
              </a:rPr>
              <a:t>A</a:t>
            </a:r>
            <a:r>
              <a:rPr sz="12200" b="1" spc="1500" dirty="0">
                <a:latin typeface="Times New Roman" panose="02020603050405020304" pitchFamily="18" charset="0"/>
                <a:cs typeface="Times New Roman" panose="02020603050405020304" pitchFamily="18" charset="0"/>
              </a:rPr>
              <a:t>N</a:t>
            </a:r>
            <a:r>
              <a:rPr sz="12200" b="1" spc="-80" dirty="0">
                <a:latin typeface="Times New Roman" panose="02020603050405020304" pitchFamily="18" charset="0"/>
                <a:cs typeface="Times New Roman" panose="02020603050405020304" pitchFamily="18" charset="0"/>
              </a:rPr>
              <a:t>K</a:t>
            </a:r>
            <a:r>
              <a:rPr sz="12200" b="1" dirty="0">
                <a:solidFill>
                  <a:srgbClr val="FFFFFF"/>
                </a:solidFill>
                <a:latin typeface="Times New Roman" panose="02020603050405020304" pitchFamily="18" charset="0"/>
                <a:cs typeface="Times New Roman" panose="02020603050405020304" pitchFamily="18" charset="0"/>
              </a:rPr>
              <a:t>	</a:t>
            </a:r>
            <a:r>
              <a:rPr lang="en-US" sz="12200" b="1" dirty="0">
                <a:solidFill>
                  <a:srgbClr val="FFFFFF"/>
                </a:solidFill>
                <a:latin typeface="Times New Roman" panose="02020603050405020304" pitchFamily="18" charset="0"/>
                <a:cs typeface="Times New Roman" panose="02020603050405020304" pitchFamily="18" charset="0"/>
              </a:rPr>
              <a:t> </a:t>
            </a:r>
            <a:r>
              <a:rPr sz="12200" b="1" spc="830" dirty="0">
                <a:latin typeface="Times New Roman" panose="02020603050405020304" pitchFamily="18" charset="0"/>
                <a:cs typeface="Times New Roman" panose="02020603050405020304" pitchFamily="18" charset="0"/>
              </a:rPr>
              <a:t>Y</a:t>
            </a:r>
            <a:r>
              <a:rPr sz="12200" b="1" spc="1150" dirty="0">
                <a:latin typeface="Times New Roman" panose="02020603050405020304" pitchFamily="18" charset="0"/>
                <a:cs typeface="Times New Roman" panose="02020603050405020304" pitchFamily="18" charset="0"/>
              </a:rPr>
              <a:t>O</a:t>
            </a:r>
            <a:r>
              <a:rPr sz="12200" b="1" spc="1065" dirty="0">
                <a:latin typeface="Times New Roman" panose="02020603050405020304" pitchFamily="18" charset="0"/>
                <a:cs typeface="Times New Roman" panose="02020603050405020304" pitchFamily="18" charset="0"/>
              </a:rPr>
              <a:t>U</a:t>
            </a:r>
            <a:endParaRPr sz="1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bject 10"/>
          <p:cNvSpPr txBox="1"/>
          <p:nvPr/>
        </p:nvSpPr>
        <p:spPr>
          <a:xfrm>
            <a:off x="2163597" y="2461721"/>
            <a:ext cx="15286203" cy="503984"/>
          </a:xfrm>
          <a:prstGeom prst="rect">
            <a:avLst/>
          </a:prstGeom>
        </p:spPr>
        <p:txBody>
          <a:bodyPr vert="horz" wrap="square" lIns="0" tIns="11430" rIns="0" bIns="0" rtlCol="0" anchor="t">
            <a:spAutoFit/>
          </a:bodyPr>
          <a:lstStyle/>
          <a:p>
            <a:r>
              <a:rPr lang="en-US" sz="3200" dirty="0">
                <a:solidFill>
                  <a:schemeClr val="bg1"/>
                </a:solidFill>
                <a:effectLst/>
                <a:latin typeface="Times New Roman" panose="02020603050405020304" pitchFamily="18" charset="0"/>
                <a:ea typeface="Times New Roman" panose="02020603050405020304" pitchFamily="18" charset="0"/>
              </a:rPr>
              <a:t>      </a:t>
            </a:r>
            <a:r>
              <a:rPr lang="en-US" sz="2400" dirty="0"/>
              <a:t> </a:t>
            </a:r>
            <a:endParaRPr sz="3200" dirty="0">
              <a:latin typeface="Arial"/>
              <a:cs typeface="Arial"/>
            </a:endParaRPr>
          </a:p>
        </p:txBody>
      </p:sp>
      <p:graphicFrame>
        <p:nvGraphicFramePr>
          <p:cNvPr id="11" name="Table 10"/>
          <p:cNvGraphicFramePr>
            <a:graphicFrameLocks noGrp="1"/>
          </p:cNvGraphicFramePr>
          <p:nvPr>
            <p:extLst>
              <p:ext uri="{D42A27DB-BD31-4B8C-83A1-F6EECF244321}">
                <p14:modId xmlns:p14="http://schemas.microsoft.com/office/powerpoint/2010/main" val="1210825874"/>
              </p:ext>
            </p:extLst>
          </p:nvPr>
        </p:nvGraphicFramePr>
        <p:xfrm>
          <a:off x="1676400" y="1333500"/>
          <a:ext cx="8305800" cy="1005840"/>
        </p:xfrm>
        <a:graphic>
          <a:graphicData uri="http://schemas.openxmlformats.org/drawingml/2006/table">
            <a:tbl>
              <a:tblPr firstRow="1" bandRow="1">
                <a:tableStyleId>{5C22544A-7EE6-4342-B048-85BDC9FD1C3A}</a:tableStyleId>
              </a:tblPr>
              <a:tblGrid>
                <a:gridCol w="8305800">
                  <a:extLst>
                    <a:ext uri="{9D8B030D-6E8A-4147-A177-3AD203B41FA5}">
                      <a16:colId xmlns="" xmlns:a16="http://schemas.microsoft.com/office/drawing/2014/main" val="20000"/>
                    </a:ext>
                  </a:extLst>
                </a:gridCol>
              </a:tblGrid>
              <a:tr h="370840">
                <a:tc>
                  <a:txBody>
                    <a:bodyPr/>
                    <a:lstStyle/>
                    <a:p>
                      <a:r>
                        <a:rPr lang="en-IN" sz="4800" dirty="0">
                          <a:solidFill>
                            <a:schemeClr val="tx1"/>
                          </a:solidFill>
                          <a:latin typeface="Times New Roman" panose="02020603050405020304" pitchFamily="18" charset="0"/>
                          <a:cs typeface="Times New Roman" panose="02020603050405020304" pitchFamily="18" charset="0"/>
                        </a:rPr>
                        <a:t> </a:t>
                      </a:r>
                      <a:r>
                        <a:rPr lang="en-IN" sz="6000" dirty="0">
                          <a:solidFill>
                            <a:schemeClr val="tx1"/>
                          </a:solidFill>
                          <a:latin typeface="Times New Roman" panose="02020603050405020304" pitchFamily="18" charset="0"/>
                          <a:cs typeface="Times New Roman" panose="02020603050405020304" pitchFamily="18" charset="0"/>
                        </a:rPr>
                        <a:t>ABSTRACT:</a:t>
                      </a:r>
                    </a:p>
                  </a:txBody>
                  <a:tcPr>
                    <a:solidFill>
                      <a:schemeClr val="bg1"/>
                    </a:solidFill>
                  </a:tcPr>
                </a:tc>
                <a:extLst>
                  <a:ext uri="{0D108BD9-81ED-4DB2-BD59-A6C34878D82A}">
                    <a16:rowId xmlns="" xmlns:a16="http://schemas.microsoft.com/office/drawing/2014/main" val="10000"/>
                  </a:ext>
                </a:extLst>
              </a:tr>
            </a:tbl>
          </a:graphicData>
        </a:graphic>
      </p:graphicFrame>
      <p:sp>
        <p:nvSpPr>
          <p:cNvPr id="2" name="TextBox 1"/>
          <p:cNvSpPr txBox="1"/>
          <p:nvPr/>
        </p:nvSpPr>
        <p:spPr>
          <a:xfrm>
            <a:off x="1905000" y="2996310"/>
            <a:ext cx="14859000" cy="6276975"/>
          </a:xfrm>
          <a:prstGeom prst="rect">
            <a:avLst/>
          </a:prstGeom>
          <a:noFill/>
        </p:spPr>
        <p:txBody>
          <a:bodyPr wrap="square" rtlCol="0">
            <a:spAutoFit/>
          </a:bodyPr>
          <a:lstStyle/>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The hate speech problem on online social networks (OSNs) is also widespread.</a:t>
            </a:r>
          </a:p>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The existing literature has machine learning approaches for hate speech detection on OSNs. </a:t>
            </a:r>
          </a:p>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The proposed model is evaluated over two Twitter-based benchmark datasets – DS1(balanced) and DS2(unbalanced).</a:t>
            </a:r>
          </a:p>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In comparative evaluation, </a:t>
            </a:r>
            <a:r>
              <a:rPr lang="en-US" sz="3400" dirty="0" err="1">
                <a:latin typeface="Times New Roman" panose="02020603050405020304" pitchFamily="18" charset="0"/>
                <a:cs typeface="Times New Roman" panose="02020603050405020304" pitchFamily="18" charset="0"/>
              </a:rPr>
              <a:t>HCovBi</a:t>
            </a:r>
            <a:r>
              <a:rPr lang="en-US" sz="3400" dirty="0">
                <a:latin typeface="Times New Roman" panose="02020603050405020304" pitchFamily="18" charset="0"/>
                <a:cs typeface="Times New Roman" panose="02020603050405020304" pitchFamily="18" charset="0"/>
              </a:rPr>
              <a:t>-Caps demonstrates a significantly better performance than state of-the-art approaches.</a:t>
            </a:r>
          </a:p>
          <a:p>
            <a:pPr>
              <a:lnSpc>
                <a:spcPct val="150000"/>
              </a:lnSpc>
            </a:pPr>
            <a:endParaRPr lang="en-US" sz="3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192619831"/>
              </p:ext>
            </p:extLst>
          </p:nvPr>
        </p:nvGraphicFramePr>
        <p:xfrm>
          <a:off x="1600200" y="1485900"/>
          <a:ext cx="9144000" cy="1005840"/>
        </p:xfrm>
        <a:graphic>
          <a:graphicData uri="http://schemas.openxmlformats.org/drawingml/2006/table">
            <a:tbl>
              <a:tblPr firstRow="1" bandRow="1">
                <a:tableStyleId>{5C22544A-7EE6-4342-B048-85BDC9FD1C3A}</a:tableStyleId>
              </a:tblPr>
              <a:tblGrid>
                <a:gridCol w="9144000">
                  <a:extLst>
                    <a:ext uri="{9D8B030D-6E8A-4147-A177-3AD203B41FA5}">
                      <a16:colId xmlns="" xmlns:a16="http://schemas.microsoft.com/office/drawing/2014/main" val="20000"/>
                    </a:ext>
                  </a:extLst>
                </a:gridCol>
              </a:tblGrid>
              <a:tr h="990600">
                <a:tc>
                  <a:txBody>
                    <a:bodyPr/>
                    <a:lstStyle/>
                    <a:p>
                      <a:r>
                        <a:rPr lang="en-IN" sz="4800" dirty="0">
                          <a:solidFill>
                            <a:schemeClr val="tx1"/>
                          </a:solidFill>
                          <a:latin typeface="Times New Roman" panose="02020603050405020304" pitchFamily="18" charset="0"/>
                          <a:cs typeface="Times New Roman" panose="02020603050405020304" pitchFamily="18" charset="0"/>
                        </a:rPr>
                        <a:t> </a:t>
                      </a:r>
                      <a:r>
                        <a:rPr lang="en-IN" sz="6000" dirty="0">
                          <a:solidFill>
                            <a:schemeClr val="tx1"/>
                          </a:solidFill>
                          <a:latin typeface="Times New Roman" panose="02020603050405020304" pitchFamily="18" charset="0"/>
                          <a:cs typeface="Times New Roman" panose="02020603050405020304" pitchFamily="18" charset="0"/>
                        </a:rPr>
                        <a:t>EXISTING</a:t>
                      </a:r>
                      <a:r>
                        <a:rPr lang="en-IN" sz="6000" baseline="0" dirty="0">
                          <a:solidFill>
                            <a:schemeClr val="tx1"/>
                          </a:solidFill>
                          <a:latin typeface="Times New Roman" panose="02020603050405020304" pitchFamily="18" charset="0"/>
                          <a:cs typeface="Times New Roman" panose="02020603050405020304" pitchFamily="18" charset="0"/>
                        </a:rPr>
                        <a:t> SYSTEM</a:t>
                      </a:r>
                      <a:r>
                        <a:rPr lang="en-IN" sz="6000" dirty="0">
                          <a:solidFill>
                            <a:schemeClr val="tx1"/>
                          </a:solidFill>
                          <a:latin typeface="Times New Roman" panose="02020603050405020304" pitchFamily="18" charset="0"/>
                          <a:cs typeface="Times New Roman" panose="02020603050405020304" pitchFamily="18" charset="0"/>
                        </a:rPr>
                        <a:t> :</a:t>
                      </a:r>
                    </a:p>
                  </a:txBody>
                  <a:tcPr>
                    <a:solidFill>
                      <a:schemeClr val="bg1"/>
                    </a:solidFill>
                  </a:tcPr>
                </a:tc>
                <a:extLst>
                  <a:ext uri="{0D108BD9-81ED-4DB2-BD59-A6C34878D82A}">
                    <a16:rowId xmlns="" xmlns:a16="http://schemas.microsoft.com/office/drawing/2014/main" val="10000"/>
                  </a:ext>
                </a:extLst>
              </a:tr>
            </a:tbl>
          </a:graphicData>
        </a:graphic>
      </p:graphicFrame>
      <p:sp>
        <p:nvSpPr>
          <p:cNvPr id="3" name="TextBox 2"/>
          <p:cNvSpPr txBox="1"/>
          <p:nvPr/>
        </p:nvSpPr>
        <p:spPr>
          <a:xfrm>
            <a:off x="1752600" y="3009900"/>
            <a:ext cx="15011400" cy="5586145"/>
          </a:xfrm>
          <a:prstGeom prst="rect">
            <a:avLst/>
          </a:prstGeom>
          <a:noFill/>
        </p:spPr>
        <p:txBody>
          <a:bodyPr wrap="square" rtlCol="0">
            <a:spAutoFit/>
          </a:bodyPr>
          <a:lstStyle/>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The existing system uses unigram, part of speech, and other template- based features in one of the early approaches to tackle the hate speech problem. </a:t>
            </a:r>
          </a:p>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In another approach, They used unigram features and further trained Naive Bayes classifier to segregate the racist tweets from ordinary ones with an accuracy of 76%. </a:t>
            </a:r>
          </a:p>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They used various n-gram features and </a:t>
            </a:r>
            <a:r>
              <a:rPr lang="en-US" sz="3400" dirty="0" smtClean="0">
                <a:latin typeface="Times New Roman" panose="02020603050405020304" pitchFamily="18" charset="0"/>
                <a:cs typeface="Times New Roman" panose="02020603050405020304" pitchFamily="18" charset="0"/>
              </a:rPr>
              <a:t>trained </a:t>
            </a:r>
            <a:r>
              <a:rPr lang="en-US" sz="3400" dirty="0">
                <a:latin typeface="Times New Roman" panose="02020603050405020304" pitchFamily="18" charset="0"/>
                <a:cs typeface="Times New Roman" panose="02020603050405020304" pitchFamily="18" charset="0"/>
              </a:rPr>
              <a:t>machine learning models: Bayesian logistic </a:t>
            </a:r>
            <a:r>
              <a:rPr lang="en-US" sz="3400" dirty="0" smtClean="0">
                <a:latin typeface="Times New Roman" panose="02020603050405020304" pitchFamily="18" charset="0"/>
                <a:cs typeface="Times New Roman" panose="02020603050405020304" pitchFamily="18" charset="0"/>
              </a:rPr>
              <a:t>regression</a:t>
            </a:r>
            <a:r>
              <a:rPr lang="en-US" sz="3400" dirty="0">
                <a:latin typeface="Times New Roman" panose="02020603050405020304" pitchFamily="18" charset="0"/>
                <a:cs typeface="Times New Roman" panose="02020603050405020304" pitchFamily="18" charset="0"/>
              </a:rPr>
              <a:t> </a:t>
            </a:r>
            <a:r>
              <a:rPr lang="en-US" sz="3400" dirty="0" smtClean="0">
                <a:latin typeface="Times New Roman" panose="02020603050405020304" pitchFamily="18" charset="0"/>
                <a:cs typeface="Times New Roman" panose="02020603050405020304" pitchFamily="18" charset="0"/>
              </a:rPr>
              <a:t>and</a:t>
            </a:r>
            <a:r>
              <a:rPr lang="en-US" sz="3400" dirty="0" smtClean="0">
                <a:latin typeface="Times New Roman" panose="02020603050405020304" pitchFamily="18" charset="0"/>
                <a:cs typeface="Times New Roman" panose="02020603050405020304" pitchFamily="18" charset="0"/>
              </a:rPr>
              <a:t> SVM. </a:t>
            </a:r>
            <a:endParaRPr lang="en-US" sz="3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53872041"/>
              </p:ext>
            </p:extLst>
          </p:nvPr>
        </p:nvGraphicFramePr>
        <p:xfrm>
          <a:off x="1600200" y="1562100"/>
          <a:ext cx="9753600" cy="1005840"/>
        </p:xfrm>
        <a:graphic>
          <a:graphicData uri="http://schemas.openxmlformats.org/drawingml/2006/table">
            <a:tbl>
              <a:tblPr firstRow="1" bandRow="1">
                <a:tableStyleId>{5C22544A-7EE6-4342-B048-85BDC9FD1C3A}</a:tableStyleId>
              </a:tblPr>
              <a:tblGrid>
                <a:gridCol w="9753600">
                  <a:extLst>
                    <a:ext uri="{9D8B030D-6E8A-4147-A177-3AD203B41FA5}">
                      <a16:colId xmlns="" xmlns:a16="http://schemas.microsoft.com/office/drawing/2014/main" val="20000"/>
                    </a:ext>
                  </a:extLst>
                </a:gridCol>
              </a:tblGrid>
              <a:tr h="990600">
                <a:tc>
                  <a:txBody>
                    <a:bodyPr/>
                    <a:lstStyle/>
                    <a:p>
                      <a:r>
                        <a:rPr lang="en-IN" sz="4800" dirty="0">
                          <a:solidFill>
                            <a:schemeClr val="tx1"/>
                          </a:solidFill>
                          <a:latin typeface="Times New Roman" panose="02020603050405020304" pitchFamily="18" charset="0"/>
                          <a:cs typeface="Times New Roman" panose="02020603050405020304" pitchFamily="18" charset="0"/>
                        </a:rPr>
                        <a:t> </a:t>
                      </a:r>
                      <a:r>
                        <a:rPr lang="en-IN" sz="6000" dirty="0">
                          <a:solidFill>
                            <a:schemeClr val="tx1"/>
                          </a:solidFill>
                          <a:latin typeface="Times New Roman" panose="02020603050405020304" pitchFamily="18" charset="0"/>
                          <a:cs typeface="Times New Roman" panose="02020603050405020304" pitchFamily="18" charset="0"/>
                        </a:rPr>
                        <a:t>DISADVANTAGES:</a:t>
                      </a:r>
                    </a:p>
                  </a:txBody>
                  <a:tcPr>
                    <a:solidFill>
                      <a:schemeClr val="bg1"/>
                    </a:solidFill>
                  </a:tcPr>
                </a:tc>
                <a:extLst>
                  <a:ext uri="{0D108BD9-81ED-4DB2-BD59-A6C34878D82A}">
                    <a16:rowId xmlns="" xmlns:a16="http://schemas.microsoft.com/office/drawing/2014/main" val="10000"/>
                  </a:ext>
                </a:extLst>
              </a:tr>
            </a:tbl>
          </a:graphicData>
        </a:graphic>
      </p:graphicFrame>
      <p:sp>
        <p:nvSpPr>
          <p:cNvPr id="5" name="Rectangle 4"/>
          <p:cNvSpPr/>
          <p:nvPr/>
        </p:nvSpPr>
        <p:spPr>
          <a:xfrm>
            <a:off x="1905000" y="3771900"/>
            <a:ext cx="12725400" cy="3150478"/>
          </a:xfrm>
          <a:prstGeom prst="rect">
            <a:avLst/>
          </a:prstGeom>
        </p:spPr>
        <p:txBody>
          <a:bodyPr wrap="square">
            <a:spAutoFit/>
          </a:bodyPr>
          <a:lstStyle/>
          <a:p>
            <a:pPr marL="469900" indent="-457200" algn="just">
              <a:lnSpc>
                <a:spcPct val="150000"/>
              </a:lnSpc>
              <a:spcBef>
                <a:spcPts val="100"/>
              </a:spcBef>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The existing literature has no universally accepted definition of hate speech, and even OSNs do not have a consensus.</a:t>
            </a:r>
          </a:p>
          <a:p>
            <a:pPr marL="469900" indent="-457200" algn="just">
              <a:lnSpc>
                <a:spcPct val="150000"/>
              </a:lnSpc>
              <a:spcBef>
                <a:spcPts val="100"/>
              </a:spcBef>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An existing system doesn’t Filtering of Twitter-related markers and symbols, such as hashtags, URLs, mentions, and retweets.</a:t>
            </a:r>
            <a:endParaRPr lang="en-GB" sz="3400" kern="0" dirty="0">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2042683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p:nvPr/>
        </p:nvSpPr>
        <p:spPr>
          <a:xfrm>
            <a:off x="336969" y="7748269"/>
            <a:ext cx="440690" cy="2178050"/>
          </a:xfrm>
          <a:custGeom>
            <a:avLst/>
            <a:gdLst/>
            <a:ahLst/>
            <a:cxnLst/>
            <a:rect l="l" t="t" r="r" b="b"/>
            <a:pathLst>
              <a:path w="440690" h="2178050">
                <a:moveTo>
                  <a:pt x="427990" y="2119071"/>
                </a:moveTo>
                <a:lnTo>
                  <a:pt x="427837" y="2118588"/>
                </a:lnTo>
                <a:lnTo>
                  <a:pt x="427609" y="2118004"/>
                </a:lnTo>
                <a:lnTo>
                  <a:pt x="427329" y="2117521"/>
                </a:lnTo>
                <a:lnTo>
                  <a:pt x="426859" y="2117140"/>
                </a:lnTo>
                <a:lnTo>
                  <a:pt x="418084" y="2108174"/>
                </a:lnTo>
                <a:lnTo>
                  <a:pt x="418084" y="2120227"/>
                </a:lnTo>
                <a:lnTo>
                  <a:pt x="371881" y="2167382"/>
                </a:lnTo>
                <a:lnTo>
                  <a:pt x="225602" y="2017890"/>
                </a:lnTo>
                <a:lnTo>
                  <a:pt x="216916" y="2009025"/>
                </a:lnTo>
                <a:lnTo>
                  <a:pt x="216077" y="2008251"/>
                </a:lnTo>
                <a:lnTo>
                  <a:pt x="215125" y="2007768"/>
                </a:lnTo>
                <a:lnTo>
                  <a:pt x="212864" y="2007768"/>
                </a:lnTo>
                <a:lnTo>
                  <a:pt x="211924" y="2008149"/>
                </a:lnTo>
                <a:lnTo>
                  <a:pt x="56121" y="2167382"/>
                </a:lnTo>
                <a:lnTo>
                  <a:pt x="9906" y="2120227"/>
                </a:lnTo>
                <a:lnTo>
                  <a:pt x="213995" y="1911604"/>
                </a:lnTo>
                <a:lnTo>
                  <a:pt x="418084" y="2120227"/>
                </a:lnTo>
                <a:lnTo>
                  <a:pt x="418084" y="2108174"/>
                </a:lnTo>
                <a:lnTo>
                  <a:pt x="225704" y="1911604"/>
                </a:lnTo>
                <a:lnTo>
                  <a:pt x="214566" y="1901380"/>
                </a:lnTo>
                <a:lnTo>
                  <a:pt x="213436" y="1901380"/>
                </a:lnTo>
                <a:lnTo>
                  <a:pt x="211074" y="1902637"/>
                </a:lnTo>
                <a:lnTo>
                  <a:pt x="762" y="2117623"/>
                </a:lnTo>
                <a:lnTo>
                  <a:pt x="190" y="2118588"/>
                </a:lnTo>
                <a:lnTo>
                  <a:pt x="0" y="2119071"/>
                </a:lnTo>
                <a:lnTo>
                  <a:pt x="0" y="2121281"/>
                </a:lnTo>
                <a:lnTo>
                  <a:pt x="165" y="2121763"/>
                </a:lnTo>
                <a:lnTo>
                  <a:pt x="381" y="2122347"/>
                </a:lnTo>
                <a:lnTo>
                  <a:pt x="660" y="2122830"/>
                </a:lnTo>
                <a:lnTo>
                  <a:pt x="1130" y="2123211"/>
                </a:lnTo>
                <a:lnTo>
                  <a:pt x="53568" y="2176742"/>
                </a:lnTo>
                <a:lnTo>
                  <a:pt x="54521" y="2177326"/>
                </a:lnTo>
                <a:lnTo>
                  <a:pt x="54991" y="2177516"/>
                </a:lnTo>
                <a:lnTo>
                  <a:pt x="55549" y="2177605"/>
                </a:lnTo>
                <a:lnTo>
                  <a:pt x="56680" y="2177605"/>
                </a:lnTo>
                <a:lnTo>
                  <a:pt x="59042" y="2176361"/>
                </a:lnTo>
                <a:lnTo>
                  <a:pt x="67818" y="2167382"/>
                </a:lnTo>
                <a:lnTo>
                  <a:pt x="213995" y="2017890"/>
                </a:lnTo>
                <a:lnTo>
                  <a:pt x="369049" y="2176259"/>
                </a:lnTo>
                <a:lnTo>
                  <a:pt x="369798" y="2177123"/>
                </a:lnTo>
                <a:lnTo>
                  <a:pt x="370840" y="2177516"/>
                </a:lnTo>
                <a:lnTo>
                  <a:pt x="373100" y="2177516"/>
                </a:lnTo>
                <a:lnTo>
                  <a:pt x="374040" y="2177123"/>
                </a:lnTo>
                <a:lnTo>
                  <a:pt x="383565" y="2167382"/>
                </a:lnTo>
                <a:lnTo>
                  <a:pt x="427240" y="2122728"/>
                </a:lnTo>
                <a:lnTo>
                  <a:pt x="427799" y="2121763"/>
                </a:lnTo>
                <a:lnTo>
                  <a:pt x="427990" y="2121281"/>
                </a:lnTo>
                <a:lnTo>
                  <a:pt x="427990" y="2119071"/>
                </a:lnTo>
                <a:close/>
              </a:path>
              <a:path w="440690" h="2178050">
                <a:moveTo>
                  <a:pt x="427990" y="1575816"/>
                </a:moveTo>
                <a:lnTo>
                  <a:pt x="427837" y="1575333"/>
                </a:lnTo>
                <a:lnTo>
                  <a:pt x="427609" y="1574749"/>
                </a:lnTo>
                <a:lnTo>
                  <a:pt x="427329" y="1574266"/>
                </a:lnTo>
                <a:lnTo>
                  <a:pt x="426859" y="1573885"/>
                </a:lnTo>
                <a:lnTo>
                  <a:pt x="418084" y="1564919"/>
                </a:lnTo>
                <a:lnTo>
                  <a:pt x="418084" y="1576971"/>
                </a:lnTo>
                <a:lnTo>
                  <a:pt x="371881" y="1624139"/>
                </a:lnTo>
                <a:lnTo>
                  <a:pt x="225602" y="1474647"/>
                </a:lnTo>
                <a:lnTo>
                  <a:pt x="216916" y="1465770"/>
                </a:lnTo>
                <a:lnTo>
                  <a:pt x="216077" y="1464995"/>
                </a:lnTo>
                <a:lnTo>
                  <a:pt x="215125" y="1464513"/>
                </a:lnTo>
                <a:lnTo>
                  <a:pt x="212864" y="1464513"/>
                </a:lnTo>
                <a:lnTo>
                  <a:pt x="211924" y="1464894"/>
                </a:lnTo>
                <a:lnTo>
                  <a:pt x="56121" y="1624139"/>
                </a:lnTo>
                <a:lnTo>
                  <a:pt x="9906" y="1576971"/>
                </a:lnTo>
                <a:lnTo>
                  <a:pt x="213995" y="1368361"/>
                </a:lnTo>
                <a:lnTo>
                  <a:pt x="418084" y="1576971"/>
                </a:lnTo>
                <a:lnTo>
                  <a:pt x="418084" y="1564919"/>
                </a:lnTo>
                <a:lnTo>
                  <a:pt x="225704" y="1368361"/>
                </a:lnTo>
                <a:lnTo>
                  <a:pt x="216547" y="1359001"/>
                </a:lnTo>
                <a:lnTo>
                  <a:pt x="215595" y="1358417"/>
                </a:lnTo>
                <a:lnTo>
                  <a:pt x="215125" y="1358226"/>
                </a:lnTo>
                <a:lnTo>
                  <a:pt x="214566" y="1358138"/>
                </a:lnTo>
                <a:lnTo>
                  <a:pt x="213436" y="1358138"/>
                </a:lnTo>
                <a:lnTo>
                  <a:pt x="211074" y="1359382"/>
                </a:lnTo>
                <a:lnTo>
                  <a:pt x="762" y="1574368"/>
                </a:lnTo>
                <a:lnTo>
                  <a:pt x="190" y="1575333"/>
                </a:lnTo>
                <a:lnTo>
                  <a:pt x="0" y="1575816"/>
                </a:lnTo>
                <a:lnTo>
                  <a:pt x="0" y="1578038"/>
                </a:lnTo>
                <a:lnTo>
                  <a:pt x="165" y="1578521"/>
                </a:lnTo>
                <a:lnTo>
                  <a:pt x="381" y="1579092"/>
                </a:lnTo>
                <a:lnTo>
                  <a:pt x="660" y="1579575"/>
                </a:lnTo>
                <a:lnTo>
                  <a:pt x="1130" y="1579956"/>
                </a:lnTo>
                <a:lnTo>
                  <a:pt x="53568" y="1633486"/>
                </a:lnTo>
                <a:lnTo>
                  <a:pt x="54521" y="1634070"/>
                </a:lnTo>
                <a:lnTo>
                  <a:pt x="54991" y="1634261"/>
                </a:lnTo>
                <a:lnTo>
                  <a:pt x="55549" y="1634363"/>
                </a:lnTo>
                <a:lnTo>
                  <a:pt x="56680" y="1634363"/>
                </a:lnTo>
                <a:lnTo>
                  <a:pt x="59042" y="1633105"/>
                </a:lnTo>
                <a:lnTo>
                  <a:pt x="67818" y="1624139"/>
                </a:lnTo>
                <a:lnTo>
                  <a:pt x="213995" y="1474647"/>
                </a:lnTo>
                <a:lnTo>
                  <a:pt x="369049" y="1633004"/>
                </a:lnTo>
                <a:lnTo>
                  <a:pt x="369798" y="1633880"/>
                </a:lnTo>
                <a:lnTo>
                  <a:pt x="370840" y="1634261"/>
                </a:lnTo>
                <a:lnTo>
                  <a:pt x="373100" y="1634261"/>
                </a:lnTo>
                <a:lnTo>
                  <a:pt x="374040" y="1633880"/>
                </a:lnTo>
                <a:lnTo>
                  <a:pt x="383565" y="1624139"/>
                </a:lnTo>
                <a:lnTo>
                  <a:pt x="427240" y="1579473"/>
                </a:lnTo>
                <a:lnTo>
                  <a:pt x="427799" y="1578521"/>
                </a:lnTo>
                <a:lnTo>
                  <a:pt x="427990" y="1578038"/>
                </a:lnTo>
                <a:lnTo>
                  <a:pt x="427990" y="1575816"/>
                </a:lnTo>
                <a:close/>
              </a:path>
              <a:path w="440690" h="2178050">
                <a:moveTo>
                  <a:pt x="427990" y="1304188"/>
                </a:moveTo>
                <a:lnTo>
                  <a:pt x="427837" y="1303705"/>
                </a:lnTo>
                <a:lnTo>
                  <a:pt x="427609" y="1303121"/>
                </a:lnTo>
                <a:lnTo>
                  <a:pt x="427329" y="1302639"/>
                </a:lnTo>
                <a:lnTo>
                  <a:pt x="426859" y="1302258"/>
                </a:lnTo>
                <a:lnTo>
                  <a:pt x="418084" y="1293291"/>
                </a:lnTo>
                <a:lnTo>
                  <a:pt x="418084" y="1305344"/>
                </a:lnTo>
                <a:lnTo>
                  <a:pt x="371881" y="1352511"/>
                </a:lnTo>
                <a:lnTo>
                  <a:pt x="225602" y="1203007"/>
                </a:lnTo>
                <a:lnTo>
                  <a:pt x="216916" y="1194142"/>
                </a:lnTo>
                <a:lnTo>
                  <a:pt x="216077" y="1193368"/>
                </a:lnTo>
                <a:lnTo>
                  <a:pt x="215125" y="1192885"/>
                </a:lnTo>
                <a:lnTo>
                  <a:pt x="212864" y="1192885"/>
                </a:lnTo>
                <a:lnTo>
                  <a:pt x="211924" y="1193266"/>
                </a:lnTo>
                <a:lnTo>
                  <a:pt x="56121" y="1352511"/>
                </a:lnTo>
                <a:lnTo>
                  <a:pt x="9906" y="1305344"/>
                </a:lnTo>
                <a:lnTo>
                  <a:pt x="213995" y="1096721"/>
                </a:lnTo>
                <a:lnTo>
                  <a:pt x="418084" y="1305344"/>
                </a:lnTo>
                <a:lnTo>
                  <a:pt x="418084" y="1293291"/>
                </a:lnTo>
                <a:lnTo>
                  <a:pt x="225704" y="1096721"/>
                </a:lnTo>
                <a:lnTo>
                  <a:pt x="214566" y="1086510"/>
                </a:lnTo>
                <a:lnTo>
                  <a:pt x="213436" y="1086510"/>
                </a:lnTo>
                <a:lnTo>
                  <a:pt x="211074" y="1087755"/>
                </a:lnTo>
                <a:lnTo>
                  <a:pt x="762" y="1302740"/>
                </a:lnTo>
                <a:lnTo>
                  <a:pt x="190" y="1303705"/>
                </a:lnTo>
                <a:lnTo>
                  <a:pt x="0" y="1304188"/>
                </a:lnTo>
                <a:lnTo>
                  <a:pt x="0" y="1306398"/>
                </a:lnTo>
                <a:lnTo>
                  <a:pt x="165" y="1306880"/>
                </a:lnTo>
                <a:lnTo>
                  <a:pt x="381" y="1307465"/>
                </a:lnTo>
                <a:lnTo>
                  <a:pt x="660" y="1307947"/>
                </a:lnTo>
                <a:lnTo>
                  <a:pt x="1130" y="1308328"/>
                </a:lnTo>
                <a:lnTo>
                  <a:pt x="53568" y="1361859"/>
                </a:lnTo>
                <a:lnTo>
                  <a:pt x="54521" y="1362443"/>
                </a:lnTo>
                <a:lnTo>
                  <a:pt x="54991" y="1362633"/>
                </a:lnTo>
                <a:lnTo>
                  <a:pt x="55549" y="1362735"/>
                </a:lnTo>
                <a:lnTo>
                  <a:pt x="56680" y="1362735"/>
                </a:lnTo>
                <a:lnTo>
                  <a:pt x="59042" y="1361478"/>
                </a:lnTo>
                <a:lnTo>
                  <a:pt x="67818" y="1352511"/>
                </a:lnTo>
                <a:lnTo>
                  <a:pt x="213995" y="1203007"/>
                </a:lnTo>
                <a:lnTo>
                  <a:pt x="369049" y="1361376"/>
                </a:lnTo>
                <a:lnTo>
                  <a:pt x="369798" y="1362252"/>
                </a:lnTo>
                <a:lnTo>
                  <a:pt x="370840" y="1362633"/>
                </a:lnTo>
                <a:lnTo>
                  <a:pt x="373100" y="1362633"/>
                </a:lnTo>
                <a:lnTo>
                  <a:pt x="374040" y="1362252"/>
                </a:lnTo>
                <a:lnTo>
                  <a:pt x="383565" y="1352511"/>
                </a:lnTo>
                <a:lnTo>
                  <a:pt x="427240" y="1307846"/>
                </a:lnTo>
                <a:lnTo>
                  <a:pt x="427799" y="1306880"/>
                </a:lnTo>
                <a:lnTo>
                  <a:pt x="427990" y="1306398"/>
                </a:lnTo>
                <a:lnTo>
                  <a:pt x="427990" y="1304188"/>
                </a:lnTo>
                <a:close/>
              </a:path>
              <a:path w="440690" h="2178050">
                <a:moveTo>
                  <a:pt x="440563" y="1847443"/>
                </a:moveTo>
                <a:lnTo>
                  <a:pt x="440410" y="1846961"/>
                </a:lnTo>
                <a:lnTo>
                  <a:pt x="440194" y="1846376"/>
                </a:lnTo>
                <a:lnTo>
                  <a:pt x="439902" y="1845894"/>
                </a:lnTo>
                <a:lnTo>
                  <a:pt x="439432" y="1845513"/>
                </a:lnTo>
                <a:lnTo>
                  <a:pt x="430669" y="1836559"/>
                </a:lnTo>
                <a:lnTo>
                  <a:pt x="430669" y="1848599"/>
                </a:lnTo>
                <a:lnTo>
                  <a:pt x="384454" y="1895754"/>
                </a:lnTo>
                <a:lnTo>
                  <a:pt x="238175" y="1746262"/>
                </a:lnTo>
                <a:lnTo>
                  <a:pt x="229501" y="1737385"/>
                </a:lnTo>
                <a:lnTo>
                  <a:pt x="228650" y="1736623"/>
                </a:lnTo>
                <a:lnTo>
                  <a:pt x="227698" y="1736140"/>
                </a:lnTo>
                <a:lnTo>
                  <a:pt x="225437" y="1736140"/>
                </a:lnTo>
                <a:lnTo>
                  <a:pt x="224497" y="1736521"/>
                </a:lnTo>
                <a:lnTo>
                  <a:pt x="68694" y="1895754"/>
                </a:lnTo>
                <a:lnTo>
                  <a:pt x="22479" y="1848599"/>
                </a:lnTo>
                <a:lnTo>
                  <a:pt x="226568" y="1639976"/>
                </a:lnTo>
                <a:lnTo>
                  <a:pt x="430669" y="1848599"/>
                </a:lnTo>
                <a:lnTo>
                  <a:pt x="430669" y="1836559"/>
                </a:lnTo>
                <a:lnTo>
                  <a:pt x="238277" y="1639976"/>
                </a:lnTo>
                <a:lnTo>
                  <a:pt x="227139" y="1629752"/>
                </a:lnTo>
                <a:lnTo>
                  <a:pt x="226009" y="1629752"/>
                </a:lnTo>
                <a:lnTo>
                  <a:pt x="223647" y="1631010"/>
                </a:lnTo>
                <a:lnTo>
                  <a:pt x="13335" y="1845995"/>
                </a:lnTo>
                <a:lnTo>
                  <a:pt x="12763" y="1846961"/>
                </a:lnTo>
                <a:lnTo>
                  <a:pt x="12573" y="1847443"/>
                </a:lnTo>
                <a:lnTo>
                  <a:pt x="12573" y="1849653"/>
                </a:lnTo>
                <a:lnTo>
                  <a:pt x="12738" y="1850136"/>
                </a:lnTo>
                <a:lnTo>
                  <a:pt x="12954" y="1850720"/>
                </a:lnTo>
                <a:lnTo>
                  <a:pt x="13233" y="1851202"/>
                </a:lnTo>
                <a:lnTo>
                  <a:pt x="13703" y="1851583"/>
                </a:lnTo>
                <a:lnTo>
                  <a:pt x="66141" y="1905114"/>
                </a:lnTo>
                <a:lnTo>
                  <a:pt x="67094" y="1905685"/>
                </a:lnTo>
                <a:lnTo>
                  <a:pt x="67564" y="1905889"/>
                </a:lnTo>
                <a:lnTo>
                  <a:pt x="68122" y="1905977"/>
                </a:lnTo>
                <a:lnTo>
                  <a:pt x="69253" y="1905977"/>
                </a:lnTo>
                <a:lnTo>
                  <a:pt x="71615" y="1904733"/>
                </a:lnTo>
                <a:lnTo>
                  <a:pt x="80391" y="1895754"/>
                </a:lnTo>
                <a:lnTo>
                  <a:pt x="226568" y="1746262"/>
                </a:lnTo>
                <a:lnTo>
                  <a:pt x="381622" y="1904631"/>
                </a:lnTo>
                <a:lnTo>
                  <a:pt x="382371" y="1905495"/>
                </a:lnTo>
                <a:lnTo>
                  <a:pt x="383413" y="1905889"/>
                </a:lnTo>
                <a:lnTo>
                  <a:pt x="385673" y="1905889"/>
                </a:lnTo>
                <a:lnTo>
                  <a:pt x="386626" y="1905495"/>
                </a:lnTo>
                <a:lnTo>
                  <a:pt x="396151" y="1895754"/>
                </a:lnTo>
                <a:lnTo>
                  <a:pt x="439813" y="1851101"/>
                </a:lnTo>
                <a:lnTo>
                  <a:pt x="440372" y="1850136"/>
                </a:lnTo>
                <a:lnTo>
                  <a:pt x="440563" y="1849653"/>
                </a:lnTo>
                <a:lnTo>
                  <a:pt x="440563" y="1847443"/>
                </a:lnTo>
                <a:close/>
              </a:path>
              <a:path w="440690" h="2178050">
                <a:moveTo>
                  <a:pt x="440563" y="1032560"/>
                </a:moveTo>
                <a:lnTo>
                  <a:pt x="440410" y="1032078"/>
                </a:lnTo>
                <a:lnTo>
                  <a:pt x="440194" y="1031506"/>
                </a:lnTo>
                <a:lnTo>
                  <a:pt x="439902" y="1031024"/>
                </a:lnTo>
                <a:lnTo>
                  <a:pt x="439432" y="1030630"/>
                </a:lnTo>
                <a:lnTo>
                  <a:pt x="430669" y="1021689"/>
                </a:lnTo>
                <a:lnTo>
                  <a:pt x="430669" y="1033716"/>
                </a:lnTo>
                <a:lnTo>
                  <a:pt x="384454" y="1080884"/>
                </a:lnTo>
                <a:lnTo>
                  <a:pt x="238175" y="931392"/>
                </a:lnTo>
                <a:lnTo>
                  <a:pt x="229501" y="922515"/>
                </a:lnTo>
                <a:lnTo>
                  <a:pt x="228650" y="921740"/>
                </a:lnTo>
                <a:lnTo>
                  <a:pt x="227698" y="921258"/>
                </a:lnTo>
                <a:lnTo>
                  <a:pt x="225437" y="921258"/>
                </a:lnTo>
                <a:lnTo>
                  <a:pt x="224497" y="921651"/>
                </a:lnTo>
                <a:lnTo>
                  <a:pt x="68694" y="1080884"/>
                </a:lnTo>
                <a:lnTo>
                  <a:pt x="22479" y="1033716"/>
                </a:lnTo>
                <a:lnTo>
                  <a:pt x="226568" y="825106"/>
                </a:lnTo>
                <a:lnTo>
                  <a:pt x="430669" y="1033716"/>
                </a:lnTo>
                <a:lnTo>
                  <a:pt x="430669" y="1021689"/>
                </a:lnTo>
                <a:lnTo>
                  <a:pt x="238277" y="825106"/>
                </a:lnTo>
                <a:lnTo>
                  <a:pt x="229120" y="815746"/>
                </a:lnTo>
                <a:lnTo>
                  <a:pt x="228180" y="815174"/>
                </a:lnTo>
                <a:lnTo>
                  <a:pt x="227698" y="814971"/>
                </a:lnTo>
                <a:lnTo>
                  <a:pt x="227139" y="814882"/>
                </a:lnTo>
                <a:lnTo>
                  <a:pt x="226009" y="814882"/>
                </a:lnTo>
                <a:lnTo>
                  <a:pt x="223647" y="816140"/>
                </a:lnTo>
                <a:lnTo>
                  <a:pt x="13335" y="1031113"/>
                </a:lnTo>
                <a:lnTo>
                  <a:pt x="12763" y="1032078"/>
                </a:lnTo>
                <a:lnTo>
                  <a:pt x="12573" y="1032560"/>
                </a:lnTo>
                <a:lnTo>
                  <a:pt x="12573" y="1034783"/>
                </a:lnTo>
                <a:lnTo>
                  <a:pt x="12738" y="1035265"/>
                </a:lnTo>
                <a:lnTo>
                  <a:pt x="12954" y="1035837"/>
                </a:lnTo>
                <a:lnTo>
                  <a:pt x="13233" y="1036320"/>
                </a:lnTo>
                <a:lnTo>
                  <a:pt x="13703" y="1036713"/>
                </a:lnTo>
                <a:lnTo>
                  <a:pt x="66141" y="1090231"/>
                </a:lnTo>
                <a:lnTo>
                  <a:pt x="67094" y="1090815"/>
                </a:lnTo>
                <a:lnTo>
                  <a:pt x="67564" y="1091006"/>
                </a:lnTo>
                <a:lnTo>
                  <a:pt x="68122" y="1091107"/>
                </a:lnTo>
                <a:lnTo>
                  <a:pt x="69253" y="1091107"/>
                </a:lnTo>
                <a:lnTo>
                  <a:pt x="71615" y="1089850"/>
                </a:lnTo>
                <a:lnTo>
                  <a:pt x="80391" y="1080884"/>
                </a:lnTo>
                <a:lnTo>
                  <a:pt x="226568" y="931392"/>
                </a:lnTo>
                <a:lnTo>
                  <a:pt x="381622" y="1089761"/>
                </a:lnTo>
                <a:lnTo>
                  <a:pt x="382371" y="1090625"/>
                </a:lnTo>
                <a:lnTo>
                  <a:pt x="383413" y="1091006"/>
                </a:lnTo>
                <a:lnTo>
                  <a:pt x="385673" y="1091006"/>
                </a:lnTo>
                <a:lnTo>
                  <a:pt x="386626" y="1090625"/>
                </a:lnTo>
                <a:lnTo>
                  <a:pt x="396151" y="1080884"/>
                </a:lnTo>
                <a:lnTo>
                  <a:pt x="439813" y="1036231"/>
                </a:lnTo>
                <a:lnTo>
                  <a:pt x="440372" y="1035265"/>
                </a:lnTo>
                <a:lnTo>
                  <a:pt x="440563" y="1034783"/>
                </a:lnTo>
                <a:lnTo>
                  <a:pt x="440563" y="1032560"/>
                </a:lnTo>
                <a:close/>
              </a:path>
              <a:path w="440690" h="2178050">
                <a:moveTo>
                  <a:pt x="440563" y="760933"/>
                </a:moveTo>
                <a:lnTo>
                  <a:pt x="440410" y="760450"/>
                </a:lnTo>
                <a:lnTo>
                  <a:pt x="440194" y="759879"/>
                </a:lnTo>
                <a:lnTo>
                  <a:pt x="439902" y="759396"/>
                </a:lnTo>
                <a:lnTo>
                  <a:pt x="439432" y="759015"/>
                </a:lnTo>
                <a:lnTo>
                  <a:pt x="430669" y="750062"/>
                </a:lnTo>
                <a:lnTo>
                  <a:pt x="430669" y="762101"/>
                </a:lnTo>
                <a:lnTo>
                  <a:pt x="384454" y="809256"/>
                </a:lnTo>
                <a:lnTo>
                  <a:pt x="238175" y="659765"/>
                </a:lnTo>
                <a:lnTo>
                  <a:pt x="229501" y="650887"/>
                </a:lnTo>
                <a:lnTo>
                  <a:pt x="228650" y="650125"/>
                </a:lnTo>
                <a:lnTo>
                  <a:pt x="227698" y="649643"/>
                </a:lnTo>
                <a:lnTo>
                  <a:pt x="225437" y="649643"/>
                </a:lnTo>
                <a:lnTo>
                  <a:pt x="224497" y="650024"/>
                </a:lnTo>
                <a:lnTo>
                  <a:pt x="68694" y="809256"/>
                </a:lnTo>
                <a:lnTo>
                  <a:pt x="22479" y="762101"/>
                </a:lnTo>
                <a:lnTo>
                  <a:pt x="226568" y="553478"/>
                </a:lnTo>
                <a:lnTo>
                  <a:pt x="430669" y="762101"/>
                </a:lnTo>
                <a:lnTo>
                  <a:pt x="430669" y="750062"/>
                </a:lnTo>
                <a:lnTo>
                  <a:pt x="238277" y="553478"/>
                </a:lnTo>
                <a:lnTo>
                  <a:pt x="227139" y="543255"/>
                </a:lnTo>
                <a:lnTo>
                  <a:pt x="226009" y="543255"/>
                </a:lnTo>
                <a:lnTo>
                  <a:pt x="223647" y="544512"/>
                </a:lnTo>
                <a:lnTo>
                  <a:pt x="13335" y="759498"/>
                </a:lnTo>
                <a:lnTo>
                  <a:pt x="12763" y="760450"/>
                </a:lnTo>
                <a:lnTo>
                  <a:pt x="12573" y="760933"/>
                </a:lnTo>
                <a:lnTo>
                  <a:pt x="12573" y="763155"/>
                </a:lnTo>
                <a:lnTo>
                  <a:pt x="12738" y="763638"/>
                </a:lnTo>
                <a:lnTo>
                  <a:pt x="12954" y="764222"/>
                </a:lnTo>
                <a:lnTo>
                  <a:pt x="13233" y="764705"/>
                </a:lnTo>
                <a:lnTo>
                  <a:pt x="13703" y="765086"/>
                </a:lnTo>
                <a:lnTo>
                  <a:pt x="66141" y="818616"/>
                </a:lnTo>
                <a:lnTo>
                  <a:pt x="67094" y="819188"/>
                </a:lnTo>
                <a:lnTo>
                  <a:pt x="67564" y="819391"/>
                </a:lnTo>
                <a:lnTo>
                  <a:pt x="68122" y="819480"/>
                </a:lnTo>
                <a:lnTo>
                  <a:pt x="69253" y="819480"/>
                </a:lnTo>
                <a:lnTo>
                  <a:pt x="71615" y="818222"/>
                </a:lnTo>
                <a:lnTo>
                  <a:pt x="80391" y="809256"/>
                </a:lnTo>
                <a:lnTo>
                  <a:pt x="226568" y="659765"/>
                </a:lnTo>
                <a:lnTo>
                  <a:pt x="381622" y="818134"/>
                </a:lnTo>
                <a:lnTo>
                  <a:pt x="382371" y="818997"/>
                </a:lnTo>
                <a:lnTo>
                  <a:pt x="383413" y="819391"/>
                </a:lnTo>
                <a:lnTo>
                  <a:pt x="385673" y="819391"/>
                </a:lnTo>
                <a:lnTo>
                  <a:pt x="386626" y="818997"/>
                </a:lnTo>
                <a:lnTo>
                  <a:pt x="396151" y="809256"/>
                </a:lnTo>
                <a:lnTo>
                  <a:pt x="439813" y="764603"/>
                </a:lnTo>
                <a:lnTo>
                  <a:pt x="440372" y="763638"/>
                </a:lnTo>
                <a:lnTo>
                  <a:pt x="440563" y="763155"/>
                </a:lnTo>
                <a:lnTo>
                  <a:pt x="440563" y="760933"/>
                </a:lnTo>
                <a:close/>
              </a:path>
              <a:path w="440690" h="2178050">
                <a:moveTo>
                  <a:pt x="440563" y="489318"/>
                </a:moveTo>
                <a:lnTo>
                  <a:pt x="440410" y="488835"/>
                </a:lnTo>
                <a:lnTo>
                  <a:pt x="440194" y="488251"/>
                </a:lnTo>
                <a:lnTo>
                  <a:pt x="439902" y="487768"/>
                </a:lnTo>
                <a:lnTo>
                  <a:pt x="439432" y="487387"/>
                </a:lnTo>
                <a:lnTo>
                  <a:pt x="430669" y="478434"/>
                </a:lnTo>
                <a:lnTo>
                  <a:pt x="430669" y="490474"/>
                </a:lnTo>
                <a:lnTo>
                  <a:pt x="384454" y="537629"/>
                </a:lnTo>
                <a:lnTo>
                  <a:pt x="238175" y="388137"/>
                </a:lnTo>
                <a:lnTo>
                  <a:pt x="229501" y="379272"/>
                </a:lnTo>
                <a:lnTo>
                  <a:pt x="228650" y="378498"/>
                </a:lnTo>
                <a:lnTo>
                  <a:pt x="227698" y="378015"/>
                </a:lnTo>
                <a:lnTo>
                  <a:pt x="225437" y="378015"/>
                </a:lnTo>
                <a:lnTo>
                  <a:pt x="224497" y="378396"/>
                </a:lnTo>
                <a:lnTo>
                  <a:pt x="68694" y="537629"/>
                </a:lnTo>
                <a:lnTo>
                  <a:pt x="22479" y="490474"/>
                </a:lnTo>
                <a:lnTo>
                  <a:pt x="226568" y="281851"/>
                </a:lnTo>
                <a:lnTo>
                  <a:pt x="430669" y="490474"/>
                </a:lnTo>
                <a:lnTo>
                  <a:pt x="430669" y="478434"/>
                </a:lnTo>
                <a:lnTo>
                  <a:pt x="238277" y="281851"/>
                </a:lnTo>
                <a:lnTo>
                  <a:pt x="227139" y="271627"/>
                </a:lnTo>
                <a:lnTo>
                  <a:pt x="226009" y="271627"/>
                </a:lnTo>
                <a:lnTo>
                  <a:pt x="223647" y="272884"/>
                </a:lnTo>
                <a:lnTo>
                  <a:pt x="13335" y="487870"/>
                </a:lnTo>
                <a:lnTo>
                  <a:pt x="12763" y="488835"/>
                </a:lnTo>
                <a:lnTo>
                  <a:pt x="12573" y="489318"/>
                </a:lnTo>
                <a:lnTo>
                  <a:pt x="12573" y="491528"/>
                </a:lnTo>
                <a:lnTo>
                  <a:pt x="12738" y="492010"/>
                </a:lnTo>
                <a:lnTo>
                  <a:pt x="12954" y="492594"/>
                </a:lnTo>
                <a:lnTo>
                  <a:pt x="13233" y="493077"/>
                </a:lnTo>
                <a:lnTo>
                  <a:pt x="13703" y="493458"/>
                </a:lnTo>
                <a:lnTo>
                  <a:pt x="66141" y="546989"/>
                </a:lnTo>
                <a:lnTo>
                  <a:pt x="67094" y="547573"/>
                </a:lnTo>
                <a:lnTo>
                  <a:pt x="67564" y="547763"/>
                </a:lnTo>
                <a:lnTo>
                  <a:pt x="68122" y="547852"/>
                </a:lnTo>
                <a:lnTo>
                  <a:pt x="69253" y="547852"/>
                </a:lnTo>
                <a:lnTo>
                  <a:pt x="71615" y="546608"/>
                </a:lnTo>
                <a:lnTo>
                  <a:pt x="80391" y="537629"/>
                </a:lnTo>
                <a:lnTo>
                  <a:pt x="226568" y="388137"/>
                </a:lnTo>
                <a:lnTo>
                  <a:pt x="381622" y="546506"/>
                </a:lnTo>
                <a:lnTo>
                  <a:pt x="382371" y="547370"/>
                </a:lnTo>
                <a:lnTo>
                  <a:pt x="383413" y="547763"/>
                </a:lnTo>
                <a:lnTo>
                  <a:pt x="385673" y="547763"/>
                </a:lnTo>
                <a:lnTo>
                  <a:pt x="386626" y="547370"/>
                </a:lnTo>
                <a:lnTo>
                  <a:pt x="396151" y="537629"/>
                </a:lnTo>
                <a:lnTo>
                  <a:pt x="439813" y="492975"/>
                </a:lnTo>
                <a:lnTo>
                  <a:pt x="440372" y="492010"/>
                </a:lnTo>
                <a:lnTo>
                  <a:pt x="440563" y="491528"/>
                </a:lnTo>
                <a:lnTo>
                  <a:pt x="440563" y="489318"/>
                </a:lnTo>
                <a:close/>
              </a:path>
              <a:path w="440690" h="2178050">
                <a:moveTo>
                  <a:pt x="440563" y="217690"/>
                </a:moveTo>
                <a:lnTo>
                  <a:pt x="440410" y="217208"/>
                </a:lnTo>
                <a:lnTo>
                  <a:pt x="440194" y="216623"/>
                </a:lnTo>
                <a:lnTo>
                  <a:pt x="439902" y="216141"/>
                </a:lnTo>
                <a:lnTo>
                  <a:pt x="439432" y="215760"/>
                </a:lnTo>
                <a:lnTo>
                  <a:pt x="430669" y="206806"/>
                </a:lnTo>
                <a:lnTo>
                  <a:pt x="430669" y="218846"/>
                </a:lnTo>
                <a:lnTo>
                  <a:pt x="384454" y="266001"/>
                </a:lnTo>
                <a:lnTo>
                  <a:pt x="238175" y="116509"/>
                </a:lnTo>
                <a:lnTo>
                  <a:pt x="229501" y="107645"/>
                </a:lnTo>
                <a:lnTo>
                  <a:pt x="228650" y="106870"/>
                </a:lnTo>
                <a:lnTo>
                  <a:pt x="227698" y="106387"/>
                </a:lnTo>
                <a:lnTo>
                  <a:pt x="225437" y="106387"/>
                </a:lnTo>
                <a:lnTo>
                  <a:pt x="224497" y="106768"/>
                </a:lnTo>
                <a:lnTo>
                  <a:pt x="68694" y="266001"/>
                </a:lnTo>
                <a:lnTo>
                  <a:pt x="22479" y="218846"/>
                </a:lnTo>
                <a:lnTo>
                  <a:pt x="226568" y="10223"/>
                </a:lnTo>
                <a:lnTo>
                  <a:pt x="430669" y="218846"/>
                </a:lnTo>
                <a:lnTo>
                  <a:pt x="430669" y="206806"/>
                </a:lnTo>
                <a:lnTo>
                  <a:pt x="238277" y="10223"/>
                </a:lnTo>
                <a:lnTo>
                  <a:pt x="227139" y="0"/>
                </a:lnTo>
                <a:lnTo>
                  <a:pt x="226009" y="0"/>
                </a:lnTo>
                <a:lnTo>
                  <a:pt x="223647" y="1257"/>
                </a:lnTo>
                <a:lnTo>
                  <a:pt x="13335" y="216242"/>
                </a:lnTo>
                <a:lnTo>
                  <a:pt x="12763" y="217208"/>
                </a:lnTo>
                <a:lnTo>
                  <a:pt x="12573" y="217690"/>
                </a:lnTo>
                <a:lnTo>
                  <a:pt x="12573" y="219900"/>
                </a:lnTo>
                <a:lnTo>
                  <a:pt x="12738" y="220383"/>
                </a:lnTo>
                <a:lnTo>
                  <a:pt x="12954" y="220967"/>
                </a:lnTo>
                <a:lnTo>
                  <a:pt x="13233" y="221449"/>
                </a:lnTo>
                <a:lnTo>
                  <a:pt x="13703" y="221830"/>
                </a:lnTo>
                <a:lnTo>
                  <a:pt x="66141" y="275361"/>
                </a:lnTo>
                <a:lnTo>
                  <a:pt x="67094" y="275945"/>
                </a:lnTo>
                <a:lnTo>
                  <a:pt x="67564" y="276136"/>
                </a:lnTo>
                <a:lnTo>
                  <a:pt x="68122" y="276225"/>
                </a:lnTo>
                <a:lnTo>
                  <a:pt x="69253" y="276225"/>
                </a:lnTo>
                <a:lnTo>
                  <a:pt x="71615" y="274980"/>
                </a:lnTo>
                <a:lnTo>
                  <a:pt x="80391" y="266001"/>
                </a:lnTo>
                <a:lnTo>
                  <a:pt x="226568" y="116509"/>
                </a:lnTo>
                <a:lnTo>
                  <a:pt x="381622" y="274878"/>
                </a:lnTo>
                <a:lnTo>
                  <a:pt x="382371" y="275742"/>
                </a:lnTo>
                <a:lnTo>
                  <a:pt x="383413" y="276136"/>
                </a:lnTo>
                <a:lnTo>
                  <a:pt x="385673" y="276136"/>
                </a:lnTo>
                <a:lnTo>
                  <a:pt x="386626" y="275742"/>
                </a:lnTo>
                <a:lnTo>
                  <a:pt x="396151" y="266001"/>
                </a:lnTo>
                <a:lnTo>
                  <a:pt x="439813" y="221348"/>
                </a:lnTo>
                <a:lnTo>
                  <a:pt x="440372" y="220383"/>
                </a:lnTo>
                <a:lnTo>
                  <a:pt x="440563" y="219900"/>
                </a:lnTo>
                <a:lnTo>
                  <a:pt x="440563" y="217690"/>
                </a:lnTo>
                <a:close/>
              </a:path>
            </a:pathLst>
          </a:custGeom>
          <a:solidFill>
            <a:srgbClr val="FFFFFF"/>
          </a:solidFill>
        </p:spPr>
        <p:txBody>
          <a:bodyPr wrap="square" lIns="0" tIns="0" rIns="0" bIns="0" rtlCol="0"/>
          <a:lstStyle/>
          <a:p>
            <a:endParaRPr dirty="0"/>
          </a:p>
        </p:txBody>
      </p:sp>
      <p:sp>
        <p:nvSpPr>
          <p:cNvPr id="10" name="object 10"/>
          <p:cNvSpPr txBox="1"/>
          <p:nvPr/>
        </p:nvSpPr>
        <p:spPr>
          <a:xfrm flipH="1">
            <a:off x="1752600" y="2781300"/>
            <a:ext cx="15011400" cy="1091966"/>
          </a:xfrm>
          <a:prstGeom prst="rect">
            <a:avLst/>
          </a:prstGeom>
        </p:spPr>
        <p:txBody>
          <a:bodyPr vert="horz" wrap="square" lIns="0" tIns="106045" rIns="0" bIns="0" rtlCol="0">
            <a:spAutoFit/>
          </a:bodyPr>
          <a:lstStyle/>
          <a:p>
            <a:r>
              <a:rPr lang="en-US" sz="3200" dirty="0">
                <a:effectLst/>
                <a:latin typeface="Times New Roman" panose="02020603050405020304" pitchFamily="18" charset="0"/>
                <a:ea typeface="Times New Roman" panose="02020603050405020304" pitchFamily="18" charset="0"/>
              </a:rPr>
              <a:t>                   </a:t>
            </a:r>
            <a:r>
              <a:rPr lang="en-US" sz="3200" dirty="0"/>
              <a:t/>
            </a:r>
            <a:br>
              <a:rPr lang="en-US" sz="3200" dirty="0"/>
            </a:br>
            <a:endParaRPr lang="en-US" sz="3200" dirty="0">
              <a:effectLst/>
              <a:latin typeface="Times New Roman" panose="02020603050405020304" pitchFamily="18" charset="0"/>
              <a:ea typeface="Times New Roman" panose="02020603050405020304" pitchFamily="18" charset="0"/>
            </a:endParaRPr>
          </a:p>
        </p:txBody>
      </p:sp>
      <p:graphicFrame>
        <p:nvGraphicFramePr>
          <p:cNvPr id="11" name="Table 10"/>
          <p:cNvGraphicFramePr>
            <a:graphicFrameLocks noGrp="1"/>
          </p:cNvGraphicFramePr>
          <p:nvPr>
            <p:extLst>
              <p:ext uri="{D42A27DB-BD31-4B8C-83A1-F6EECF244321}">
                <p14:modId xmlns:p14="http://schemas.microsoft.com/office/powerpoint/2010/main" val="348637218"/>
              </p:ext>
            </p:extLst>
          </p:nvPr>
        </p:nvGraphicFramePr>
        <p:xfrm>
          <a:off x="1524000" y="1584960"/>
          <a:ext cx="8305800" cy="1005840"/>
        </p:xfrm>
        <a:graphic>
          <a:graphicData uri="http://schemas.openxmlformats.org/drawingml/2006/table">
            <a:tbl>
              <a:tblPr firstRow="1" bandRow="1">
                <a:tableStyleId>{5C22544A-7EE6-4342-B048-85BDC9FD1C3A}</a:tableStyleId>
              </a:tblPr>
              <a:tblGrid>
                <a:gridCol w="8305800">
                  <a:extLst>
                    <a:ext uri="{9D8B030D-6E8A-4147-A177-3AD203B41FA5}">
                      <a16:colId xmlns="" xmlns:a16="http://schemas.microsoft.com/office/drawing/2014/main" val="20000"/>
                    </a:ext>
                  </a:extLst>
                </a:gridCol>
              </a:tblGrid>
              <a:tr h="370840">
                <a:tc>
                  <a:txBody>
                    <a:bodyPr/>
                    <a:lstStyle/>
                    <a:p>
                      <a:r>
                        <a:rPr lang="en-IN" sz="4800" dirty="0">
                          <a:solidFill>
                            <a:schemeClr val="tx1"/>
                          </a:solidFill>
                          <a:latin typeface="Times New Roman" panose="02020603050405020304" pitchFamily="18" charset="0"/>
                          <a:cs typeface="Times New Roman" panose="02020603050405020304" pitchFamily="18" charset="0"/>
                        </a:rPr>
                        <a:t> </a:t>
                      </a:r>
                      <a:r>
                        <a:rPr lang="en-IN" sz="6000" dirty="0">
                          <a:solidFill>
                            <a:schemeClr val="tx1"/>
                          </a:solidFill>
                          <a:latin typeface="Times New Roman" panose="02020603050405020304" pitchFamily="18" charset="0"/>
                          <a:cs typeface="Times New Roman" panose="02020603050405020304" pitchFamily="18" charset="0"/>
                        </a:rPr>
                        <a:t>PROPOSED SYSTEM:</a:t>
                      </a:r>
                    </a:p>
                  </a:txBody>
                  <a:tcPr>
                    <a:solidFill>
                      <a:schemeClr val="bg1"/>
                    </a:solidFill>
                  </a:tcPr>
                </a:tc>
                <a:extLst>
                  <a:ext uri="{0D108BD9-81ED-4DB2-BD59-A6C34878D82A}">
                    <a16:rowId xmlns="" xmlns:a16="http://schemas.microsoft.com/office/drawing/2014/main" val="10000"/>
                  </a:ext>
                </a:extLst>
              </a:tr>
            </a:tbl>
          </a:graphicData>
        </a:graphic>
      </p:graphicFrame>
      <p:sp>
        <p:nvSpPr>
          <p:cNvPr id="7" name="TextBox 6">
            <a:extLst>
              <a:ext uri="{FF2B5EF4-FFF2-40B4-BE49-F238E27FC236}">
                <a16:creationId xmlns="" xmlns:a16="http://schemas.microsoft.com/office/drawing/2014/main" id="{1B33CD98-DAB3-4DE7-BA0A-CE6811052FD9}"/>
              </a:ext>
            </a:extLst>
          </p:cNvPr>
          <p:cNvSpPr txBox="1"/>
          <p:nvPr/>
        </p:nvSpPr>
        <p:spPr>
          <a:xfrm>
            <a:off x="4572000" y="4967197"/>
            <a:ext cx="9144000" cy="369332"/>
          </a:xfrm>
          <a:prstGeom prst="rect">
            <a:avLst/>
          </a:prstGeom>
          <a:noFill/>
        </p:spPr>
        <p:txBody>
          <a:bodyPr wrap="square">
            <a:spAutoFit/>
          </a:bodyPr>
          <a:lstStyle/>
          <a:p>
            <a:r>
              <a:rPr lang="en-IN" dirty="0"/>
              <a:t> </a:t>
            </a:r>
          </a:p>
        </p:txBody>
      </p:sp>
      <p:sp>
        <p:nvSpPr>
          <p:cNvPr id="2" name="TextBox 1"/>
          <p:cNvSpPr txBox="1"/>
          <p:nvPr/>
        </p:nvSpPr>
        <p:spPr>
          <a:xfrm>
            <a:off x="1752600" y="3162300"/>
            <a:ext cx="15011400" cy="7802136"/>
          </a:xfrm>
          <a:prstGeom prst="rect">
            <a:avLst/>
          </a:prstGeom>
          <a:noFill/>
        </p:spPr>
        <p:txBody>
          <a:bodyPr wrap="square" rtlCol="0">
            <a:spAutoFit/>
          </a:bodyPr>
          <a:lstStyle/>
          <a:p>
            <a:pPr marL="457200" lvl="0" indent="-457200">
              <a:lnSpc>
                <a:spcPct val="150000"/>
              </a:lnSpc>
              <a:buFont typeface="Wingdings" panose="05000000000000000000" pitchFamily="2" charset="2"/>
              <a:buChar char="Ø"/>
            </a:pPr>
            <a:r>
              <a:rPr lang="en-US" sz="3400" dirty="0">
                <a:latin typeface="Times New Roman" panose="02020603050405020304" pitchFamily="18" charset="0"/>
                <a:cs typeface="Times New Roman" panose="02020603050405020304" pitchFamily="18" charset="0"/>
              </a:rPr>
              <a:t>Introduce a novel deep neural network model, </a:t>
            </a:r>
            <a:r>
              <a:rPr lang="en-US" sz="3400" dirty="0" err="1">
                <a:latin typeface="Times New Roman" panose="02020603050405020304" pitchFamily="18" charset="0"/>
                <a:cs typeface="Times New Roman" panose="02020603050405020304" pitchFamily="18" charset="0"/>
              </a:rPr>
              <a:t>HCovBi</a:t>
            </a:r>
            <a:r>
              <a:rPr lang="en-US" sz="3400" dirty="0">
                <a:latin typeface="Times New Roman" panose="02020603050405020304" pitchFamily="18" charset="0"/>
                <a:cs typeface="Times New Roman" panose="02020603050405020304" pitchFamily="18" charset="0"/>
              </a:rPr>
              <a:t>-Caps, by integrating the </a:t>
            </a:r>
            <a:r>
              <a:rPr lang="en-US" sz="3400" dirty="0" err="1">
                <a:latin typeface="Times New Roman" panose="02020603050405020304" pitchFamily="18" charset="0"/>
                <a:cs typeface="Times New Roman" panose="02020603050405020304" pitchFamily="18" charset="0"/>
              </a:rPr>
              <a:t>BiGRU</a:t>
            </a:r>
            <a:r>
              <a:rPr lang="en-US" sz="3400" dirty="0">
                <a:latin typeface="Times New Roman" panose="02020603050405020304" pitchFamily="18" charset="0"/>
                <a:cs typeface="Times New Roman" panose="02020603050405020304" pitchFamily="18" charset="0"/>
              </a:rPr>
              <a:t>, Convolutional layer and Capsule network to incorporate the contextual information at different orientations for hate speech detection.</a:t>
            </a:r>
            <a:endParaRPr lang="en-IN" sz="34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lvl="0" indent="-457200">
              <a:lnSpc>
                <a:spcPct val="150000"/>
              </a:lnSpc>
              <a:buFont typeface="Wingdings" panose="05000000000000000000" pitchFamily="2" charset="2"/>
              <a:buChar char="Ø"/>
            </a:pPr>
            <a:r>
              <a:rPr lang="en-US" sz="3400" dirty="0">
                <a:latin typeface="Times New Roman" panose="02020603050405020304" pitchFamily="18" charset="0"/>
                <a:cs typeface="Times New Roman" panose="02020603050405020304" pitchFamily="18" charset="0"/>
              </a:rPr>
              <a:t>Perform the comparative evaluation of </a:t>
            </a:r>
            <a:r>
              <a:rPr lang="en-US" sz="3400" dirty="0" err="1">
                <a:latin typeface="Times New Roman" panose="02020603050405020304" pitchFamily="18" charset="0"/>
                <a:cs typeface="Times New Roman" panose="02020603050405020304" pitchFamily="18" charset="0"/>
              </a:rPr>
              <a:t>HCovBi</a:t>
            </a:r>
            <a:r>
              <a:rPr lang="en-US" sz="3400" dirty="0">
                <a:latin typeface="Times New Roman" panose="02020603050405020304" pitchFamily="18" charset="0"/>
                <a:cs typeface="Times New Roman" panose="02020603050405020304" pitchFamily="18" charset="0"/>
              </a:rPr>
              <a:t>-Caps over two benchmark datasets to establish its efficacy.</a:t>
            </a:r>
          </a:p>
          <a:p>
            <a:pPr marL="457200" lvl="0" indent="-457200">
              <a:lnSpc>
                <a:spcPct val="150000"/>
              </a:lnSpc>
              <a:buFont typeface="Wingdings" panose="05000000000000000000" pitchFamily="2" charset="2"/>
              <a:buChar char="Ø"/>
            </a:pPr>
            <a:r>
              <a:rPr lang="en-US" sz="3400" dirty="0">
                <a:latin typeface="Times New Roman" panose="02020603050405020304" pitchFamily="18" charset="0"/>
                <a:cs typeface="Times New Roman" panose="02020603050405020304" pitchFamily="18" charset="0"/>
              </a:rPr>
              <a:t>Investigate the impact of different hyper-parameters values on the efficacy of </a:t>
            </a:r>
            <a:r>
              <a:rPr lang="en-US" sz="3400" dirty="0" err="1">
                <a:latin typeface="Times New Roman" panose="02020603050405020304" pitchFamily="18" charset="0"/>
                <a:cs typeface="Times New Roman" panose="02020603050405020304" pitchFamily="18" charset="0"/>
              </a:rPr>
              <a:t>HCovBi</a:t>
            </a:r>
            <a:r>
              <a:rPr lang="en-US" sz="3400" dirty="0">
                <a:latin typeface="Times New Roman" panose="02020603050405020304" pitchFamily="18" charset="0"/>
                <a:cs typeface="Times New Roman" panose="02020603050405020304" pitchFamily="18" charset="0"/>
              </a:rPr>
              <a:t>-Caps performance to observe the best hyper-parameters values.</a:t>
            </a:r>
          </a:p>
          <a:p>
            <a:pPr>
              <a:lnSpc>
                <a:spcPct val="150000"/>
              </a:lnSpc>
            </a:pPr>
            <a:r>
              <a:rPr lang="en-US" sz="3600" dirty="0">
                <a:latin typeface="Times New Roman" panose="02020603050405020304" pitchFamily="18" charset="0"/>
                <a:cs typeface="Times New Roman" panose="02020603050405020304" pitchFamily="18" charset="0"/>
              </a:rPr>
              <a:t/>
            </a:r>
            <a:br>
              <a:rPr lang="en-US" sz="3600" dirty="0">
                <a:latin typeface="Times New Roman" panose="02020603050405020304" pitchFamily="18" charset="0"/>
                <a:cs typeface="Times New Roman" panose="02020603050405020304" pitchFamily="18" charset="0"/>
              </a:rPr>
            </a:br>
            <a:endParaRPr lang="en-US" sz="36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endParaRPr lang="en-IN" sz="3600" dirty="0">
              <a:effectLst/>
              <a:latin typeface="Times New Roman" panose="02020603050405020304" pitchFamily="18" charset="0"/>
              <a:ea typeface="Calibri" panose="020F050202020403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1F258774-F33A-1166-1FC3-B9EC118F5E0B}"/>
              </a:ext>
            </a:extLst>
          </p:cNvPr>
          <p:cNvSpPr>
            <a:spLocks noGrp="1"/>
          </p:cNvSpPr>
          <p:nvPr>
            <p:ph idx="1"/>
          </p:nvPr>
        </p:nvSpPr>
        <p:spPr>
          <a:xfrm>
            <a:off x="1752600" y="3086100"/>
            <a:ext cx="13487399" cy="6172200"/>
          </a:xfrm>
        </p:spPr>
        <p:txBody>
          <a:bodyPr>
            <a:normAutofit/>
          </a:bodyPr>
          <a:lstStyle/>
          <a:p>
            <a:pPr lvl="0">
              <a:lnSpc>
                <a:spcPct val="150000"/>
              </a:lnSpc>
              <a:buClrTx/>
              <a:buFont typeface="Courier New" panose="02070309020205020404" pitchFamily="49" charset="0"/>
              <a:buChar char="o"/>
            </a:pPr>
            <a:r>
              <a:rPr lang="en-US" sz="3200" dirty="0"/>
              <a:t> </a:t>
            </a:r>
            <a:r>
              <a:rPr lang="en-US" sz="3400" dirty="0">
                <a:solidFill>
                  <a:schemeClr val="tx1"/>
                </a:solidFill>
                <a:latin typeface="Times New Roman" panose="02020603050405020304" pitchFamily="18" charset="0"/>
                <a:cs typeface="Times New Roman" panose="02020603050405020304" pitchFamily="18" charset="0"/>
              </a:rPr>
              <a:t>The </a:t>
            </a:r>
            <a:r>
              <a:rPr lang="en-US" sz="3400" dirty="0" err="1">
                <a:solidFill>
                  <a:schemeClr val="tx1"/>
                </a:solidFill>
                <a:latin typeface="Times New Roman" panose="02020603050405020304" pitchFamily="18" charset="0"/>
                <a:cs typeface="Times New Roman" panose="02020603050405020304" pitchFamily="18" charset="0"/>
              </a:rPr>
              <a:t>HCovBi</a:t>
            </a:r>
            <a:r>
              <a:rPr lang="en-US" sz="3400" dirty="0">
                <a:solidFill>
                  <a:schemeClr val="tx1"/>
                </a:solidFill>
                <a:latin typeface="Times New Roman" panose="02020603050405020304" pitchFamily="18" charset="0"/>
                <a:cs typeface="Times New Roman" panose="02020603050405020304" pitchFamily="18" charset="0"/>
              </a:rPr>
              <a:t>-Caps applies the convolutional layer over the embedding vector to extract the spatial features. The proposed model uses the one-dimensional convolutional operation because the input embedding vector is a row vector.</a:t>
            </a:r>
          </a:p>
          <a:p>
            <a:pPr>
              <a:lnSpc>
                <a:spcPct val="150000"/>
              </a:lnSpc>
              <a:buClrTx/>
              <a:buFont typeface="Courier New" panose="02070309020205020404" pitchFamily="49" charset="0"/>
              <a:buChar char="o"/>
            </a:pPr>
            <a:r>
              <a:rPr lang="en-US" sz="3400" dirty="0" smtClean="0">
                <a:solidFill>
                  <a:schemeClr val="tx1"/>
                </a:solidFill>
                <a:latin typeface="Times New Roman" panose="02020603050405020304" pitchFamily="18" charset="0"/>
                <a:cs typeface="Times New Roman" panose="02020603050405020304" pitchFamily="18" charset="0"/>
              </a:rPr>
              <a:t> </a:t>
            </a:r>
            <a:r>
              <a:rPr lang="en-US" sz="3400" dirty="0" err="1" smtClean="0">
                <a:solidFill>
                  <a:schemeClr val="tx1"/>
                </a:solidFill>
                <a:latin typeface="Times New Roman" panose="02020603050405020304" pitchFamily="18" charset="0"/>
                <a:cs typeface="Times New Roman" panose="02020603050405020304" pitchFamily="18" charset="0"/>
              </a:rPr>
              <a:t>HCovBi</a:t>
            </a:r>
            <a:r>
              <a:rPr lang="en-US" sz="3400" dirty="0" smtClean="0">
                <a:solidFill>
                  <a:schemeClr val="tx1"/>
                </a:solidFill>
                <a:latin typeface="Times New Roman" panose="02020603050405020304" pitchFamily="18" charset="0"/>
                <a:cs typeface="Times New Roman" panose="02020603050405020304" pitchFamily="18" charset="0"/>
              </a:rPr>
              <a:t>-Caps </a:t>
            </a:r>
            <a:r>
              <a:rPr lang="en-US" sz="3400" dirty="0">
                <a:solidFill>
                  <a:schemeClr val="tx1"/>
                </a:solidFill>
                <a:latin typeface="Times New Roman" panose="02020603050405020304" pitchFamily="18" charset="0"/>
                <a:cs typeface="Times New Roman" panose="02020603050405020304" pitchFamily="18" charset="0"/>
              </a:rPr>
              <a:t>is a best contribution to the collaborative effort going around the world to eradicate the hateful and anti-social content from OSNs.</a:t>
            </a:r>
          </a:p>
          <a:p>
            <a:pPr lvl="0">
              <a:buClrTx/>
              <a:buFont typeface="Courier New" panose="02070309020205020404" pitchFamily="49" charset="0"/>
              <a:buChar char="o"/>
            </a:pPr>
            <a:endParaRPr lang="en-US" sz="3600" dirty="0">
              <a:latin typeface="Times New Roman" panose="02020603050405020304" pitchFamily="18" charset="0"/>
              <a:cs typeface="Times New Roman" panose="02020603050405020304" pitchFamily="18" charset="0"/>
            </a:endParaRPr>
          </a:p>
          <a:p>
            <a:pPr>
              <a:buClrTx/>
              <a:buFont typeface="Courier New" panose="02070309020205020404" pitchFamily="49" charset="0"/>
              <a:buChar char="o"/>
            </a:pPr>
            <a:endParaRPr lang="en-US" sz="3500" dirty="0"/>
          </a:p>
        </p:txBody>
      </p:sp>
      <p:graphicFrame>
        <p:nvGraphicFramePr>
          <p:cNvPr id="2" name="Table 1"/>
          <p:cNvGraphicFramePr>
            <a:graphicFrameLocks noGrp="1"/>
          </p:cNvGraphicFramePr>
          <p:nvPr>
            <p:extLst>
              <p:ext uri="{D42A27DB-BD31-4B8C-83A1-F6EECF244321}">
                <p14:modId xmlns:p14="http://schemas.microsoft.com/office/powerpoint/2010/main" val="2039855427"/>
              </p:ext>
            </p:extLst>
          </p:nvPr>
        </p:nvGraphicFramePr>
        <p:xfrm>
          <a:off x="1676400" y="1485900"/>
          <a:ext cx="12192000" cy="1005840"/>
        </p:xfrm>
        <a:graphic>
          <a:graphicData uri="http://schemas.openxmlformats.org/drawingml/2006/table">
            <a:tbl>
              <a:tblPr firstRow="1" bandRow="1">
                <a:tableStyleId>{5C22544A-7EE6-4342-B048-85BDC9FD1C3A}</a:tableStyleId>
              </a:tblPr>
              <a:tblGrid>
                <a:gridCol w="12192000">
                  <a:extLst>
                    <a:ext uri="{9D8B030D-6E8A-4147-A177-3AD203B41FA5}">
                      <a16:colId xmlns="" xmlns:a16="http://schemas.microsoft.com/office/drawing/2014/main" val="20000"/>
                    </a:ext>
                  </a:extLst>
                </a:gridCol>
              </a:tblGrid>
              <a:tr h="370840">
                <a:tc>
                  <a:txBody>
                    <a:bodyPr/>
                    <a:lstStyle/>
                    <a:p>
                      <a:r>
                        <a:rPr lang="en-IN" sz="6000" dirty="0">
                          <a:solidFill>
                            <a:schemeClr val="tx1"/>
                          </a:solidFill>
                          <a:latin typeface="Times New Roman" panose="02020603050405020304" pitchFamily="18" charset="0"/>
                          <a:cs typeface="Times New Roman" panose="02020603050405020304" pitchFamily="18" charset="0"/>
                        </a:rPr>
                        <a:t>ADVANTAGES :</a:t>
                      </a:r>
                    </a:p>
                  </a:txBody>
                  <a:tcPr>
                    <a:solidFill>
                      <a:schemeClr val="bg1"/>
                    </a:solidFill>
                  </a:tcPr>
                </a:tc>
                <a:extLst>
                  <a:ext uri="{0D108BD9-81ED-4DB2-BD59-A6C34878D82A}">
                    <a16:rowId xmlns="" xmlns:a16="http://schemas.microsoft.com/office/drawing/2014/main" val="10000"/>
                  </a:ext>
                </a:extLst>
              </a:tr>
            </a:tbl>
          </a:graphicData>
        </a:graphic>
      </p:graphicFrame>
    </p:spTree>
    <p:extLst>
      <p:ext uri="{BB962C8B-B14F-4D97-AF65-F5344CB8AC3E}">
        <p14:creationId xmlns:p14="http://schemas.microsoft.com/office/powerpoint/2010/main" val="700149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647700"/>
            <a:ext cx="17297400" cy="9202519"/>
          </a:xfrm>
          <a:prstGeom prst="rect">
            <a:avLst/>
          </a:prstGeom>
          <a:noFill/>
        </p:spPr>
        <p:txBody>
          <a:bodyPr wrap="square" rtlCol="0">
            <a:spAutoFit/>
          </a:bodyPr>
          <a:lstStyle/>
          <a:p>
            <a:r>
              <a:rPr lang="en-US" sz="6000" b="1" dirty="0">
                <a:latin typeface="Times New Roman" panose="02020603050405020304" pitchFamily="18" charset="0"/>
                <a:cs typeface="Times New Roman" panose="02020603050405020304" pitchFamily="18" charset="0"/>
              </a:rPr>
              <a:t>HARDWARE &amp; SOFTWARE REQUIREMENTS:</a:t>
            </a:r>
          </a:p>
          <a:p>
            <a:endParaRPr lang="en-US" sz="4000" b="1" dirty="0"/>
          </a:p>
          <a:p>
            <a:r>
              <a:rPr lang="en-US" sz="4000" b="1" dirty="0">
                <a:latin typeface="Times New Roman" panose="02020603050405020304" pitchFamily="18" charset="0"/>
                <a:cs typeface="Times New Roman" panose="02020603050405020304" pitchFamily="18" charset="0"/>
              </a:rPr>
              <a:t>HARD REQUIRMENTS </a:t>
            </a:r>
            <a:r>
              <a:rPr lang="en-US" sz="4000" b="1" dirty="0"/>
              <a:t>:</a:t>
            </a:r>
            <a:endParaRPr lang="en-US" sz="4000" dirty="0"/>
          </a:p>
          <a:p>
            <a:pPr marL="457200" lvl="0" indent="-457200">
              <a:buFont typeface="Courier New" panose="02070309020205020404" pitchFamily="49" charset="0"/>
              <a:buChar char="o"/>
            </a:pPr>
            <a:endParaRPr lang="en-US" sz="3400" dirty="0">
              <a:latin typeface="Times New Roman" panose="02020603050405020304" pitchFamily="18" charset="0"/>
              <a:cs typeface="Times New Roman" panose="02020603050405020304" pitchFamily="18" charset="0"/>
            </a:endParaRPr>
          </a:p>
          <a:p>
            <a:pPr marL="457200" lvl="0" indent="-457200">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System   	      :        i3 or above </a:t>
            </a:r>
          </a:p>
          <a:p>
            <a:pPr marL="457200" lvl="0" indent="-457200">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Ram   	              :        4GB Ram or more</a:t>
            </a:r>
          </a:p>
          <a:p>
            <a:pPr marL="457200" lvl="0" indent="-457200">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Hard disk           :        20GB or more</a:t>
            </a:r>
          </a:p>
          <a:p>
            <a:pPr marL="457200" lvl="0" indent="-457200">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Processor           :        Pentium-IV</a:t>
            </a:r>
          </a:p>
          <a:p>
            <a:endParaRPr lang="en-US" sz="3200" dirty="0">
              <a:latin typeface="Times New Roman" panose="02020603050405020304" pitchFamily="18" charset="0"/>
              <a:cs typeface="Times New Roman" panose="02020603050405020304" pitchFamily="18" charset="0"/>
            </a:endParaRPr>
          </a:p>
          <a:p>
            <a:r>
              <a:rPr lang="en-US" sz="4000" b="1" dirty="0">
                <a:latin typeface="Times New Roman" panose="02020603050405020304" pitchFamily="18" charset="0"/>
                <a:cs typeface="Times New Roman" panose="02020603050405020304" pitchFamily="18" charset="0"/>
              </a:rPr>
              <a:t>SOFTWARE REQUIRMENTS :</a:t>
            </a:r>
            <a:endParaRPr lang="en-US" sz="4000" dirty="0"/>
          </a:p>
          <a:p>
            <a:pPr marL="457200" lvl="0" indent="-457200">
              <a:buFont typeface="Courier New" panose="02070309020205020404" pitchFamily="49" charset="0"/>
              <a:buChar char="o"/>
            </a:pPr>
            <a:endParaRPr lang="en-US" sz="3400" dirty="0">
              <a:latin typeface="Times New Roman" panose="02020603050405020304" pitchFamily="18" charset="0"/>
              <a:cs typeface="Times New Roman" panose="02020603050405020304" pitchFamily="18" charset="0"/>
            </a:endParaRPr>
          </a:p>
          <a:p>
            <a:pPr marL="457200" lvl="0" indent="-457200">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Operating system  	:  	Windows </a:t>
            </a:r>
          </a:p>
          <a:p>
            <a:pPr marL="457200" lvl="0" indent="-457200">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Coding Language   	: 	python 3.5</a:t>
            </a:r>
          </a:p>
          <a:p>
            <a:pPr marL="457200" lvl="0" indent="-457200">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Data Base                      :        MySQL(WAMP Server)</a:t>
            </a:r>
          </a:p>
          <a:p>
            <a:pPr marL="457200" lvl="0" indent="-457200">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Designing                      :        HTML, CSS, JavaScript</a:t>
            </a:r>
          </a:p>
          <a:p>
            <a:endParaRPr lang="en-US"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1020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562102"/>
            <a:ext cx="13367531" cy="1066800"/>
          </a:xfrm>
        </p:spPr>
        <p:txBody>
          <a:bodyPr>
            <a:normAutofit/>
          </a:bodyPr>
          <a:lstStyle/>
          <a:p>
            <a:r>
              <a:rPr lang="en-US" sz="6000" b="1" dirty="0">
                <a:solidFill>
                  <a:schemeClr val="tx1"/>
                </a:solidFill>
                <a:latin typeface="Times New Roman" panose="02020603050405020304" pitchFamily="18" charset="0"/>
                <a:cs typeface="Times New Roman" panose="02020603050405020304" pitchFamily="18" charset="0"/>
              </a:rPr>
              <a:t>NOVELTY OF THE PROJECT</a:t>
            </a:r>
            <a:r>
              <a:rPr lang="en-US" sz="6000" b="1" dirty="0">
                <a:solidFill>
                  <a:schemeClr val="tx1"/>
                </a:solidFill>
              </a:rPr>
              <a:t>:</a:t>
            </a:r>
          </a:p>
        </p:txBody>
      </p:sp>
      <p:sp>
        <p:nvSpPr>
          <p:cNvPr id="3" name="TextBox 2"/>
          <p:cNvSpPr txBox="1"/>
          <p:nvPr/>
        </p:nvSpPr>
        <p:spPr>
          <a:xfrm>
            <a:off x="1676400" y="2781300"/>
            <a:ext cx="15087600" cy="6647974"/>
          </a:xfrm>
          <a:prstGeom prst="rect">
            <a:avLst/>
          </a:prstGeom>
          <a:noFill/>
        </p:spPr>
        <p:txBody>
          <a:bodyPr wrap="square" rtlCol="0">
            <a:spAutoFit/>
          </a:bodyPr>
          <a:lstStyle/>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The novelty of the Project "</a:t>
            </a:r>
            <a:r>
              <a:rPr lang="en-US" sz="3400" dirty="0" err="1">
                <a:latin typeface="Times New Roman" panose="02020603050405020304" pitchFamily="18" charset="0"/>
                <a:cs typeface="Times New Roman" panose="02020603050405020304" pitchFamily="18" charset="0"/>
              </a:rPr>
              <a:t>HCoVBi</a:t>
            </a:r>
            <a:r>
              <a:rPr lang="en-US" sz="3400" dirty="0">
                <a:latin typeface="Times New Roman" panose="02020603050405020304" pitchFamily="18" charset="0"/>
                <a:cs typeface="Times New Roman" panose="02020603050405020304" pitchFamily="18" charset="0"/>
              </a:rPr>
              <a:t>-Caps" lies in its combination of various neural network architectures for the purpose of hate speech detection.</a:t>
            </a:r>
          </a:p>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The model  uses CNNs to extract local features and patterns from the text, Bi-GRUs to capture long-range dependencies and contextual information, and Capsule Networks to model the hierarchical structure of hate speech expressions.</a:t>
            </a:r>
          </a:p>
          <a:p>
            <a:pPr marL="457200" indent="-457200">
              <a:lnSpc>
                <a:spcPct val="150000"/>
              </a:lnSpc>
              <a:buFont typeface="Courier New" panose="02070309020205020404" pitchFamily="49" charset="0"/>
              <a:buChar char="o"/>
            </a:pPr>
            <a:r>
              <a:rPr lang="en-US" sz="3400" dirty="0">
                <a:latin typeface="Times New Roman" panose="02020603050405020304" pitchFamily="18" charset="0"/>
                <a:cs typeface="Times New Roman" panose="02020603050405020304" pitchFamily="18" charset="0"/>
              </a:rPr>
              <a:t>The novelty of </a:t>
            </a:r>
            <a:r>
              <a:rPr lang="en-US" sz="3400" dirty="0" err="1">
                <a:latin typeface="Times New Roman" panose="02020603050405020304" pitchFamily="18" charset="0"/>
                <a:cs typeface="Times New Roman" panose="02020603050405020304" pitchFamily="18" charset="0"/>
              </a:rPr>
              <a:t>HCoVBi</a:t>
            </a:r>
            <a:r>
              <a:rPr lang="en-US" sz="3400" dirty="0">
                <a:latin typeface="Times New Roman" panose="02020603050405020304" pitchFamily="18" charset="0"/>
                <a:cs typeface="Times New Roman" panose="02020603050405020304" pitchFamily="18" charset="0"/>
              </a:rPr>
              <a:t>-Caps likely stems from its holistic approach, leveraging multiple neural network architectures in tandem to effectively capture the complex nature of hate speech in text data.</a:t>
            </a:r>
          </a:p>
          <a:p>
            <a:pPr marL="457200" indent="-457200">
              <a:buFont typeface="Courier New" panose="02070309020205020404" pitchFamily="49" charset="0"/>
              <a:buChar char="o"/>
            </a:pPr>
            <a:endParaRPr lang="en-US" dirty="0"/>
          </a:p>
        </p:txBody>
      </p:sp>
    </p:spTree>
    <p:extLst>
      <p:ext uri="{BB962C8B-B14F-4D97-AF65-F5344CB8AC3E}">
        <p14:creationId xmlns:p14="http://schemas.microsoft.com/office/powerpoint/2010/main" val="172084468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6005</TotalTime>
  <Words>976</Words>
  <Application>Microsoft Office PowerPoint</Application>
  <PresentationFormat>Custom</PresentationFormat>
  <Paragraphs>137</Paragraphs>
  <Slides>28</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Calibri Light</vt:lpstr>
      <vt:lpstr>Courier New</vt:lpstr>
      <vt:lpstr>Tahoma</vt:lpstr>
      <vt:lpstr>Times New Roman</vt:lpstr>
      <vt:lpstr>Wingdings</vt:lpstr>
      <vt:lpstr>Retrospect</vt:lpstr>
      <vt:lpstr> </vt:lpstr>
      <vt:lpstr>CONTENTS:</vt:lpstr>
      <vt:lpstr>PowerPoint Presentation</vt:lpstr>
      <vt:lpstr>PowerPoint Presentation</vt:lpstr>
      <vt:lpstr>PowerPoint Presentation</vt:lpstr>
      <vt:lpstr>PowerPoint Presentation</vt:lpstr>
      <vt:lpstr>PowerPoint Presentation</vt:lpstr>
      <vt:lpstr>PowerPoint Presentation</vt:lpstr>
      <vt:lpstr>NOVELTY OF THE PROJECT:</vt:lpstr>
      <vt:lpstr>PowerPoint Presentation</vt:lpstr>
      <vt:lpstr>MODULES:</vt:lpstr>
      <vt:lpstr>UML DIAGRAMS:</vt:lpstr>
      <vt:lpstr>PowerPoint Presentation</vt:lpstr>
      <vt:lpstr>PowerPoint Presentation</vt:lpstr>
      <vt:lpstr>PowerPoint Presentation</vt:lpstr>
      <vt:lpstr>Sample Code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FUTURE SCOPE</vt:lpstr>
      <vt:lpstr>GITHUB LINK</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&amp; Yellow Professional Future Technology Presentation</dc:title>
  <dc:creator>Robotics CMRTC</dc:creator>
  <cp:keywords>DAFbNQZtLfI,BAFAkNBg5ZA</cp:keywords>
  <cp:lastModifiedBy>Microsoft account</cp:lastModifiedBy>
  <cp:revision>148</cp:revision>
  <dcterms:created xsi:type="dcterms:W3CDTF">2023-02-21T17:47:00Z</dcterms:created>
  <dcterms:modified xsi:type="dcterms:W3CDTF">2024-03-22T04:31:26Z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2023-02-21T00:00:00Z</vt:filetime>
  </property>
  <property fmtid="{D5CDD505-2E9C-101B-9397-08002B2CF9AE}" pid="3" name="Creator">
    <vt:lpwstr>Canva</vt:lpwstr>
  </property>
  <property fmtid="{D5CDD505-2E9C-101B-9397-08002B2CF9AE}" pid="4" name="LastSaved">
    <vt:filetime>2023-02-21T00:00:00Z</vt:filetime>
  </property>
</Properties>
</file>